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4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C62423-FCE8-44D7-B394-E1A6A6A57AD6}" v="12" dt="2020-03-31T14:07:12.90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>
      <p:cViewPr varScale="1">
        <p:scale>
          <a:sx n="120" d="100"/>
          <a:sy n="120" d="100"/>
        </p:scale>
        <p:origin x="1400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E Elstad" userId="b305b66b-ce08-47c9-976c-ee384b1f1d1f" providerId="ADAL" clId="{A5C62423-FCE8-44D7-B394-E1A6A6A57AD6}"/>
    <pc:docChg chg="undo redo custSel addSld delSld modSld sldOrd modMainMaster">
      <pc:chgData name="Ryan E Elstad" userId="b305b66b-ce08-47c9-976c-ee384b1f1d1f" providerId="ADAL" clId="{A5C62423-FCE8-44D7-B394-E1A6A6A57AD6}" dt="2020-03-31T16:25:53.377" v="129" actId="6549"/>
      <pc:docMkLst>
        <pc:docMk/>
      </pc:docMkLst>
      <pc:sldChg chg="del">
        <pc:chgData name="Ryan E Elstad" userId="b305b66b-ce08-47c9-976c-ee384b1f1d1f" providerId="ADAL" clId="{A5C62423-FCE8-44D7-B394-E1A6A6A57AD6}" dt="2020-03-31T14:03:37.906" v="0" actId="2696"/>
        <pc:sldMkLst>
          <pc:docMk/>
          <pc:sldMk cId="0" sldId="256"/>
        </pc:sldMkLst>
      </pc:sldChg>
      <pc:sldChg chg="del">
        <pc:chgData name="Ryan E Elstad" userId="b305b66b-ce08-47c9-976c-ee384b1f1d1f" providerId="ADAL" clId="{A5C62423-FCE8-44D7-B394-E1A6A6A57AD6}" dt="2020-03-31T14:05:13.574" v="42" actId="2696"/>
        <pc:sldMkLst>
          <pc:docMk/>
          <pc:sldMk cId="0" sldId="257"/>
        </pc:sldMkLst>
      </pc:sldChg>
      <pc:sldChg chg="modSp">
        <pc:chgData name="Ryan E Elstad" userId="b305b66b-ce08-47c9-976c-ee384b1f1d1f" providerId="ADAL" clId="{A5C62423-FCE8-44D7-B394-E1A6A6A57AD6}" dt="2020-03-31T15:58:34.385" v="126" actId="20577"/>
        <pc:sldMkLst>
          <pc:docMk/>
          <pc:sldMk cId="0" sldId="263"/>
        </pc:sldMkLst>
        <pc:spChg chg="mod">
          <ac:chgData name="Ryan E Elstad" userId="b305b66b-ce08-47c9-976c-ee384b1f1d1f" providerId="ADAL" clId="{A5C62423-FCE8-44D7-B394-E1A6A6A57AD6}" dt="2020-03-31T15:57:32.213" v="62" actId="404"/>
          <ac:spMkLst>
            <pc:docMk/>
            <pc:sldMk cId="0" sldId="263"/>
            <ac:spMk id="2" creationId="{00000000-0000-0000-0000-000000000000}"/>
          </ac:spMkLst>
        </pc:spChg>
        <pc:spChg chg="mod">
          <ac:chgData name="Ryan E Elstad" userId="b305b66b-ce08-47c9-976c-ee384b1f1d1f" providerId="ADAL" clId="{A5C62423-FCE8-44D7-B394-E1A6A6A57AD6}" dt="2020-03-31T15:58:34.385" v="126" actId="20577"/>
          <ac:spMkLst>
            <pc:docMk/>
            <pc:sldMk cId="0" sldId="263"/>
            <ac:spMk id="3" creationId="{00000000-0000-0000-0000-000000000000}"/>
          </ac:spMkLst>
        </pc:spChg>
      </pc:sldChg>
      <pc:sldChg chg="modSp">
        <pc:chgData name="Ryan E Elstad" userId="b305b66b-ce08-47c9-976c-ee384b1f1d1f" providerId="ADAL" clId="{A5C62423-FCE8-44D7-B394-E1A6A6A57AD6}" dt="2020-03-31T16:25:10.398" v="127" actId="20577"/>
        <pc:sldMkLst>
          <pc:docMk/>
          <pc:sldMk cId="0" sldId="274"/>
        </pc:sldMkLst>
        <pc:spChg chg="mod">
          <ac:chgData name="Ryan E Elstad" userId="b305b66b-ce08-47c9-976c-ee384b1f1d1f" providerId="ADAL" clId="{A5C62423-FCE8-44D7-B394-E1A6A6A57AD6}" dt="2020-03-31T16:25:10.398" v="127" actId="20577"/>
          <ac:spMkLst>
            <pc:docMk/>
            <pc:sldMk cId="0" sldId="274"/>
            <ac:spMk id="2" creationId="{00000000-0000-0000-0000-000000000000}"/>
          </ac:spMkLst>
        </pc:spChg>
      </pc:sldChg>
      <pc:sldChg chg="modSp">
        <pc:chgData name="Ryan E Elstad" userId="b305b66b-ce08-47c9-976c-ee384b1f1d1f" providerId="ADAL" clId="{A5C62423-FCE8-44D7-B394-E1A6A6A57AD6}" dt="2020-03-31T16:25:42.728" v="128" actId="20577"/>
        <pc:sldMkLst>
          <pc:docMk/>
          <pc:sldMk cId="0" sldId="278"/>
        </pc:sldMkLst>
        <pc:spChg chg="mod">
          <ac:chgData name="Ryan E Elstad" userId="b305b66b-ce08-47c9-976c-ee384b1f1d1f" providerId="ADAL" clId="{A5C62423-FCE8-44D7-B394-E1A6A6A57AD6}" dt="2020-03-31T16:25:42.728" v="128" actId="20577"/>
          <ac:spMkLst>
            <pc:docMk/>
            <pc:sldMk cId="0" sldId="278"/>
            <ac:spMk id="2" creationId="{00000000-0000-0000-0000-000000000000}"/>
          </ac:spMkLst>
        </pc:spChg>
      </pc:sldChg>
      <pc:sldChg chg="modSp">
        <pc:chgData name="Ryan E Elstad" userId="b305b66b-ce08-47c9-976c-ee384b1f1d1f" providerId="ADAL" clId="{A5C62423-FCE8-44D7-B394-E1A6A6A57AD6}" dt="2020-03-31T16:25:53.377" v="129" actId="6549"/>
        <pc:sldMkLst>
          <pc:docMk/>
          <pc:sldMk cId="0" sldId="279"/>
        </pc:sldMkLst>
        <pc:spChg chg="mod">
          <ac:chgData name="Ryan E Elstad" userId="b305b66b-ce08-47c9-976c-ee384b1f1d1f" providerId="ADAL" clId="{A5C62423-FCE8-44D7-B394-E1A6A6A57AD6}" dt="2020-03-31T16:25:53.377" v="129" actId="6549"/>
          <ac:spMkLst>
            <pc:docMk/>
            <pc:sldMk cId="0" sldId="279"/>
            <ac:spMk id="2" creationId="{00000000-0000-0000-0000-000000000000}"/>
          </ac:spMkLst>
        </pc:spChg>
      </pc:sldChg>
      <pc:sldChg chg="addSp delSp modSp add ord">
        <pc:chgData name="Ryan E Elstad" userId="b305b66b-ce08-47c9-976c-ee384b1f1d1f" providerId="ADAL" clId="{A5C62423-FCE8-44D7-B394-E1A6A6A57AD6}" dt="2020-03-31T14:04:05.014" v="41" actId="20577"/>
        <pc:sldMkLst>
          <pc:docMk/>
          <pc:sldMk cId="2746467316" sldId="284"/>
        </pc:sldMkLst>
        <pc:spChg chg="del">
          <ac:chgData name="Ryan E Elstad" userId="b305b66b-ce08-47c9-976c-ee384b1f1d1f" providerId="ADAL" clId="{A5C62423-FCE8-44D7-B394-E1A6A6A57AD6}" dt="2020-03-31T14:03:44.908" v="4"/>
          <ac:spMkLst>
            <pc:docMk/>
            <pc:sldMk cId="2746467316" sldId="284"/>
            <ac:spMk id="2" creationId="{1A80405B-2419-4587-9840-B1E9C0F6394D}"/>
          </ac:spMkLst>
        </pc:spChg>
        <pc:spChg chg="del">
          <ac:chgData name="Ryan E Elstad" userId="b305b66b-ce08-47c9-976c-ee384b1f1d1f" providerId="ADAL" clId="{A5C62423-FCE8-44D7-B394-E1A6A6A57AD6}" dt="2020-03-31T14:03:44.908" v="4"/>
          <ac:spMkLst>
            <pc:docMk/>
            <pc:sldMk cId="2746467316" sldId="284"/>
            <ac:spMk id="3" creationId="{79BE48CD-1D3C-434B-9C48-56D7D5122753}"/>
          </ac:spMkLst>
        </pc:spChg>
        <pc:spChg chg="add mod">
          <ac:chgData name="Ryan E Elstad" userId="b305b66b-ce08-47c9-976c-ee384b1f1d1f" providerId="ADAL" clId="{A5C62423-FCE8-44D7-B394-E1A6A6A57AD6}" dt="2020-03-31T14:04:05.014" v="41" actId="20577"/>
          <ac:spMkLst>
            <pc:docMk/>
            <pc:sldMk cId="2746467316" sldId="284"/>
            <ac:spMk id="4" creationId="{B6A51C65-E7A7-4EC9-8DA6-6016042DBD12}"/>
          </ac:spMkLst>
        </pc:spChg>
        <pc:spChg chg="add mod">
          <ac:chgData name="Ryan E Elstad" userId="b305b66b-ce08-47c9-976c-ee384b1f1d1f" providerId="ADAL" clId="{A5C62423-FCE8-44D7-B394-E1A6A6A57AD6}" dt="2020-03-31T14:03:44.908" v="4"/>
          <ac:spMkLst>
            <pc:docMk/>
            <pc:sldMk cId="2746467316" sldId="284"/>
            <ac:spMk id="5" creationId="{D30316BF-7269-4C34-BA33-B9BA74A26E48}"/>
          </ac:spMkLst>
        </pc:spChg>
      </pc:sldChg>
      <pc:sldMasterChg chg="delSp setBg">
        <pc:chgData name="Ryan E Elstad" userId="b305b66b-ce08-47c9-976c-ee384b1f1d1f" providerId="ADAL" clId="{A5C62423-FCE8-44D7-B394-E1A6A6A57AD6}" dt="2020-03-31T14:07:18.344" v="52" actId="478"/>
        <pc:sldMasterMkLst>
          <pc:docMk/>
          <pc:sldMasterMk cId="0" sldId="2147483648"/>
        </pc:sldMasterMkLst>
        <pc:spChg chg="del">
          <ac:chgData name="Ryan E Elstad" userId="b305b66b-ce08-47c9-976c-ee384b1f1d1f" providerId="ADAL" clId="{A5C62423-FCE8-44D7-B394-E1A6A6A57AD6}" dt="2020-03-31T14:07:18.344" v="52" actId="478"/>
          <ac:spMkLst>
            <pc:docMk/>
            <pc:sldMasterMk cId="0" sldId="2147483648"/>
            <ac:spMk id="16" creationId="{00000000-0000-0000-0000-000000000000}"/>
          </ac:spMkLst>
        </pc:spChg>
      </pc:sldMasterChg>
    </pc:docChg>
  </pc:docChgLst>
</pc:chgInfo>
</file>

<file path=ppt/media/image1.png>
</file>

<file path=ppt/media/image10.pn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696464"/>
                </a:solidFill>
                <a:latin typeface="Franklin Gothic Book"/>
                <a:cs typeface="Franklin Gothic Boo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600" b="0" i="0">
                <a:solidFill>
                  <a:schemeClr val="tx1"/>
                </a:solidFill>
                <a:latin typeface="Perpetua"/>
                <a:cs typeface="Perpetu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696464"/>
                </a:solidFill>
                <a:latin typeface="Franklin Gothic Book"/>
                <a:cs typeface="Franklin Gothic Boo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696464"/>
                </a:solidFill>
                <a:latin typeface="Franklin Gothic Book"/>
                <a:cs typeface="Franklin Gothic Boo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75995" y="82803"/>
            <a:ext cx="7192009" cy="1244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696464"/>
                </a:solidFill>
                <a:latin typeface="Franklin Gothic Book"/>
                <a:cs typeface="Franklin Gothic Boo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58800" y="1431036"/>
            <a:ext cx="8026399" cy="4536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00" b="0" i="0">
                <a:solidFill>
                  <a:schemeClr val="tx1"/>
                </a:solidFill>
                <a:latin typeface="Perpetua"/>
                <a:cs typeface="Perpetu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yvrL4mAjdEI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A51C65-E7A7-4EC9-8DA6-6016042DB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615553"/>
          </a:xfrm>
        </p:spPr>
        <p:txBody>
          <a:bodyPr/>
          <a:lstStyle/>
          <a:p>
            <a:pPr algn="ctr"/>
            <a:r>
              <a:rPr lang="en-US" dirty="0"/>
              <a:t>Cloud Capacity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30316BF-7269-4C34-BA33-B9BA74A26E48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67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50289" y="4715916"/>
            <a:ext cx="2252980" cy="854710"/>
          </a:xfrm>
          <a:prstGeom prst="rect">
            <a:avLst/>
          </a:prstGeom>
        </p:spPr>
        <p:txBody>
          <a:bodyPr vert="horz" wrap="square" lIns="0" tIns="66675" rIns="0" bIns="0" rtlCol="0">
            <a:spAutoFit/>
          </a:bodyPr>
          <a:lstStyle/>
          <a:p>
            <a:pPr marL="285750" indent="-273050">
              <a:lnSpc>
                <a:spcPct val="100000"/>
              </a:lnSpc>
              <a:spcBef>
                <a:spcPts val="525"/>
              </a:spcBef>
              <a:buClr>
                <a:srgbClr val="D34817"/>
              </a:buClr>
              <a:buSzPct val="81818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1100" b="1" spc="-5" dirty="0">
                <a:latin typeface="Garamond"/>
                <a:cs typeface="Garamond"/>
              </a:rPr>
              <a:t>Provisioning </a:t>
            </a:r>
            <a:r>
              <a:rPr sz="1100" b="1" dirty="0">
                <a:latin typeface="Garamond"/>
                <a:cs typeface="Garamond"/>
              </a:rPr>
              <a:t>and </a:t>
            </a:r>
            <a:r>
              <a:rPr sz="1100" b="1" spc="-5" dirty="0">
                <a:latin typeface="Garamond"/>
                <a:cs typeface="Garamond"/>
              </a:rPr>
              <a:t>servicing</a:t>
            </a:r>
            <a:r>
              <a:rPr sz="1100" b="1" dirty="0">
                <a:latin typeface="Garamond"/>
                <a:cs typeface="Garamond"/>
              </a:rPr>
              <a:t> steps:</a:t>
            </a:r>
            <a:endParaRPr sz="1100">
              <a:latin typeface="Garamond"/>
              <a:cs typeface="Garamond"/>
            </a:endParaRPr>
          </a:p>
          <a:p>
            <a:pPr marL="146050" indent="-133350">
              <a:lnSpc>
                <a:spcPct val="100000"/>
              </a:lnSpc>
              <a:spcBef>
                <a:spcPts val="390"/>
              </a:spcBef>
              <a:buAutoNum type="romanLcParenBoth"/>
              <a:tabLst>
                <a:tab pos="146050" algn="l"/>
              </a:tabLst>
            </a:pPr>
            <a:r>
              <a:rPr sz="1000" spc="-5" dirty="0">
                <a:latin typeface="Garamond"/>
                <a:cs typeface="Garamond"/>
              </a:rPr>
              <a:t>resource provisioning decision,</a:t>
            </a:r>
            <a:endParaRPr sz="1000">
              <a:latin typeface="Garamond"/>
              <a:cs typeface="Garamond"/>
            </a:endParaRPr>
          </a:p>
          <a:p>
            <a:pPr marL="174625" indent="-161925">
              <a:lnSpc>
                <a:spcPct val="100000"/>
              </a:lnSpc>
              <a:spcBef>
                <a:spcPts val="380"/>
              </a:spcBef>
              <a:buAutoNum type="romanLcParenBoth"/>
              <a:tabLst>
                <a:tab pos="174625" algn="l"/>
              </a:tabLst>
            </a:pPr>
            <a:r>
              <a:rPr sz="1000" spc="-5" dirty="0">
                <a:latin typeface="Garamond"/>
                <a:cs typeface="Garamond"/>
              </a:rPr>
              <a:t>VM provisioning</a:t>
            </a:r>
            <a:r>
              <a:rPr sz="1000" dirty="0">
                <a:latin typeface="Garamond"/>
                <a:cs typeface="Garamond"/>
              </a:rPr>
              <a:t> and</a:t>
            </a:r>
            <a:endParaRPr sz="1000">
              <a:latin typeface="Garamond"/>
              <a:cs typeface="Garamond"/>
            </a:endParaRPr>
          </a:p>
          <a:p>
            <a:pPr marL="203200" indent="-190500">
              <a:lnSpc>
                <a:spcPct val="100000"/>
              </a:lnSpc>
              <a:spcBef>
                <a:spcPts val="409"/>
              </a:spcBef>
              <a:buAutoNum type="romanLcParenBoth"/>
              <a:tabLst>
                <a:tab pos="203200" algn="l"/>
              </a:tabLst>
            </a:pPr>
            <a:r>
              <a:rPr sz="1000" spc="-5" dirty="0">
                <a:latin typeface="Garamond"/>
                <a:cs typeface="Garamond"/>
              </a:rPr>
              <a:t>run-time</a:t>
            </a:r>
            <a:r>
              <a:rPr sz="1000" spc="-10" dirty="0">
                <a:latin typeface="Garamond"/>
                <a:cs typeface="Garamond"/>
              </a:rPr>
              <a:t> </a:t>
            </a:r>
            <a:r>
              <a:rPr sz="1000" spc="-5" dirty="0">
                <a:latin typeface="Garamond"/>
                <a:cs typeface="Garamond"/>
              </a:rPr>
              <a:t>execution</a:t>
            </a:r>
            <a:endParaRPr sz="1000">
              <a:latin typeface="Garamond"/>
              <a:cs typeface="Garamond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209" marR="508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Life-cycle </a:t>
            </a:r>
            <a:r>
              <a:rPr spc="-5" dirty="0"/>
              <a:t>of </a:t>
            </a:r>
            <a:r>
              <a:rPr dirty="0"/>
              <a:t>a </a:t>
            </a:r>
            <a:r>
              <a:rPr spc="-5" dirty="0"/>
              <a:t>job </a:t>
            </a:r>
            <a:r>
              <a:rPr spc="-10" dirty="0"/>
              <a:t>inside </a:t>
            </a:r>
            <a:r>
              <a:rPr dirty="0"/>
              <a:t>a </a:t>
            </a:r>
            <a:r>
              <a:rPr spc="-5" dirty="0"/>
              <a:t>IaaS  cloud</a:t>
            </a:r>
          </a:p>
        </p:txBody>
      </p:sp>
      <p:sp>
        <p:nvSpPr>
          <p:cNvPr id="4" name="object 4"/>
          <p:cNvSpPr/>
          <p:nvPr/>
        </p:nvSpPr>
        <p:spPr>
          <a:xfrm>
            <a:off x="2514474" y="2974240"/>
            <a:ext cx="400685" cy="285750"/>
          </a:xfrm>
          <a:custGeom>
            <a:avLst/>
            <a:gdLst/>
            <a:ahLst/>
            <a:cxnLst/>
            <a:rect l="l" t="t" r="r" b="b"/>
            <a:pathLst>
              <a:path w="400685" h="285750">
                <a:moveTo>
                  <a:pt x="219745" y="174643"/>
                </a:moveTo>
                <a:lnTo>
                  <a:pt x="130482" y="226240"/>
                </a:lnTo>
                <a:lnTo>
                  <a:pt x="121031" y="234585"/>
                </a:lnTo>
                <a:lnTo>
                  <a:pt x="115699" y="245526"/>
                </a:lnTo>
                <a:lnTo>
                  <a:pt x="114859" y="257669"/>
                </a:lnTo>
                <a:lnTo>
                  <a:pt x="118883" y="269617"/>
                </a:lnTo>
                <a:lnTo>
                  <a:pt x="127228" y="279068"/>
                </a:lnTo>
                <a:lnTo>
                  <a:pt x="138170" y="284401"/>
                </a:lnTo>
                <a:lnTo>
                  <a:pt x="150312" y="285241"/>
                </a:lnTo>
                <a:lnTo>
                  <a:pt x="162260" y="281216"/>
                </a:lnTo>
                <a:lnTo>
                  <a:pt x="345827" y="175109"/>
                </a:lnTo>
                <a:lnTo>
                  <a:pt x="337184" y="175109"/>
                </a:lnTo>
                <a:lnTo>
                  <a:pt x="219745" y="174643"/>
                </a:lnTo>
                <a:close/>
              </a:path>
              <a:path w="400685" h="285750">
                <a:moveTo>
                  <a:pt x="274298" y="143110"/>
                </a:moveTo>
                <a:lnTo>
                  <a:pt x="219745" y="174643"/>
                </a:lnTo>
                <a:lnTo>
                  <a:pt x="337184" y="175109"/>
                </a:lnTo>
                <a:lnTo>
                  <a:pt x="337202" y="170721"/>
                </a:lnTo>
                <a:lnTo>
                  <a:pt x="321204" y="170721"/>
                </a:lnTo>
                <a:lnTo>
                  <a:pt x="274298" y="143110"/>
                </a:lnTo>
                <a:close/>
              </a:path>
              <a:path w="400685" h="285750">
                <a:moveTo>
                  <a:pt x="151443" y="0"/>
                </a:moveTo>
                <a:lnTo>
                  <a:pt x="139295" y="743"/>
                </a:lnTo>
                <a:lnTo>
                  <a:pt x="128311" y="5989"/>
                </a:lnTo>
                <a:lnTo>
                  <a:pt x="119891" y="15373"/>
                </a:lnTo>
                <a:lnTo>
                  <a:pt x="115772" y="27289"/>
                </a:lnTo>
                <a:lnTo>
                  <a:pt x="116517" y="39438"/>
                </a:lnTo>
                <a:lnTo>
                  <a:pt x="121762" y="50422"/>
                </a:lnTo>
                <a:lnTo>
                  <a:pt x="131146" y="58842"/>
                </a:lnTo>
                <a:lnTo>
                  <a:pt x="219997" y="111144"/>
                </a:lnTo>
                <a:lnTo>
                  <a:pt x="337437" y="111610"/>
                </a:lnTo>
                <a:lnTo>
                  <a:pt x="337184" y="175109"/>
                </a:lnTo>
                <a:lnTo>
                  <a:pt x="345827" y="175109"/>
                </a:lnTo>
                <a:lnTo>
                  <a:pt x="400323" y="143609"/>
                </a:lnTo>
                <a:lnTo>
                  <a:pt x="163360" y="4119"/>
                </a:lnTo>
                <a:lnTo>
                  <a:pt x="151443" y="0"/>
                </a:lnTo>
                <a:close/>
              </a:path>
              <a:path w="400685" h="285750">
                <a:moveTo>
                  <a:pt x="251" y="110273"/>
                </a:moveTo>
                <a:lnTo>
                  <a:pt x="0" y="173772"/>
                </a:lnTo>
                <a:lnTo>
                  <a:pt x="219745" y="174643"/>
                </a:lnTo>
                <a:lnTo>
                  <a:pt x="274298" y="143110"/>
                </a:lnTo>
                <a:lnTo>
                  <a:pt x="219997" y="111144"/>
                </a:lnTo>
                <a:lnTo>
                  <a:pt x="251" y="110273"/>
                </a:lnTo>
                <a:close/>
              </a:path>
              <a:path w="400685" h="285750">
                <a:moveTo>
                  <a:pt x="321421" y="115871"/>
                </a:moveTo>
                <a:lnTo>
                  <a:pt x="274298" y="143110"/>
                </a:lnTo>
                <a:lnTo>
                  <a:pt x="321204" y="170721"/>
                </a:lnTo>
                <a:lnTo>
                  <a:pt x="321421" y="115871"/>
                </a:lnTo>
                <a:close/>
              </a:path>
              <a:path w="400685" h="285750">
                <a:moveTo>
                  <a:pt x="337420" y="115871"/>
                </a:moveTo>
                <a:lnTo>
                  <a:pt x="321421" y="115871"/>
                </a:lnTo>
                <a:lnTo>
                  <a:pt x="321204" y="170721"/>
                </a:lnTo>
                <a:lnTo>
                  <a:pt x="337202" y="170721"/>
                </a:lnTo>
                <a:lnTo>
                  <a:pt x="337420" y="115871"/>
                </a:lnTo>
                <a:close/>
              </a:path>
              <a:path w="400685" h="285750">
                <a:moveTo>
                  <a:pt x="219997" y="111144"/>
                </a:moveTo>
                <a:lnTo>
                  <a:pt x="274298" y="143110"/>
                </a:lnTo>
                <a:lnTo>
                  <a:pt x="321421" y="115871"/>
                </a:lnTo>
                <a:lnTo>
                  <a:pt x="337420" y="115871"/>
                </a:lnTo>
                <a:lnTo>
                  <a:pt x="337437" y="111610"/>
                </a:lnTo>
                <a:lnTo>
                  <a:pt x="219997" y="111144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914650" y="2544762"/>
            <a:ext cx="1085850" cy="1085850"/>
          </a:xfrm>
          <a:custGeom>
            <a:avLst/>
            <a:gdLst/>
            <a:ahLst/>
            <a:cxnLst/>
            <a:rect l="l" t="t" r="r" b="b"/>
            <a:pathLst>
              <a:path w="1085850" h="1085850">
                <a:moveTo>
                  <a:pt x="542925" y="0"/>
                </a:moveTo>
                <a:lnTo>
                  <a:pt x="496079" y="1992"/>
                </a:lnTo>
                <a:lnTo>
                  <a:pt x="450340" y="7862"/>
                </a:lnTo>
                <a:lnTo>
                  <a:pt x="405870" y="17446"/>
                </a:lnTo>
                <a:lnTo>
                  <a:pt x="362833" y="30582"/>
                </a:lnTo>
                <a:lnTo>
                  <a:pt x="321392" y="47105"/>
                </a:lnTo>
                <a:lnTo>
                  <a:pt x="281708" y="66853"/>
                </a:lnTo>
                <a:lnTo>
                  <a:pt x="243947" y="89664"/>
                </a:lnTo>
                <a:lnTo>
                  <a:pt x="208270" y="115374"/>
                </a:lnTo>
                <a:lnTo>
                  <a:pt x="174840" y="143821"/>
                </a:lnTo>
                <a:lnTo>
                  <a:pt x="143820" y="174840"/>
                </a:lnTo>
                <a:lnTo>
                  <a:pt x="115374" y="208270"/>
                </a:lnTo>
                <a:lnTo>
                  <a:pt x="89664" y="243947"/>
                </a:lnTo>
                <a:lnTo>
                  <a:pt x="66853" y="281709"/>
                </a:lnTo>
                <a:lnTo>
                  <a:pt x="47105" y="321392"/>
                </a:lnTo>
                <a:lnTo>
                  <a:pt x="30581" y="362834"/>
                </a:lnTo>
                <a:lnTo>
                  <a:pt x="17446" y="405871"/>
                </a:lnTo>
                <a:lnTo>
                  <a:pt x="7862" y="450340"/>
                </a:lnTo>
                <a:lnTo>
                  <a:pt x="1992" y="496079"/>
                </a:lnTo>
                <a:lnTo>
                  <a:pt x="0" y="542925"/>
                </a:lnTo>
                <a:lnTo>
                  <a:pt x="1992" y="589770"/>
                </a:lnTo>
                <a:lnTo>
                  <a:pt x="7862" y="635509"/>
                </a:lnTo>
                <a:lnTo>
                  <a:pt x="17446" y="679979"/>
                </a:lnTo>
                <a:lnTo>
                  <a:pt x="30581" y="723016"/>
                </a:lnTo>
                <a:lnTo>
                  <a:pt x="47105" y="764457"/>
                </a:lnTo>
                <a:lnTo>
                  <a:pt x="66853" y="804141"/>
                </a:lnTo>
                <a:lnTo>
                  <a:pt x="89664" y="841902"/>
                </a:lnTo>
                <a:lnTo>
                  <a:pt x="115374" y="877579"/>
                </a:lnTo>
                <a:lnTo>
                  <a:pt x="143820" y="911009"/>
                </a:lnTo>
                <a:lnTo>
                  <a:pt x="174840" y="942029"/>
                </a:lnTo>
                <a:lnTo>
                  <a:pt x="208270" y="970475"/>
                </a:lnTo>
                <a:lnTo>
                  <a:pt x="243947" y="996185"/>
                </a:lnTo>
                <a:lnTo>
                  <a:pt x="281708" y="1018996"/>
                </a:lnTo>
                <a:lnTo>
                  <a:pt x="321392" y="1038744"/>
                </a:lnTo>
                <a:lnTo>
                  <a:pt x="362833" y="1055268"/>
                </a:lnTo>
                <a:lnTo>
                  <a:pt x="405870" y="1068403"/>
                </a:lnTo>
                <a:lnTo>
                  <a:pt x="450340" y="1077987"/>
                </a:lnTo>
                <a:lnTo>
                  <a:pt x="496079" y="1083857"/>
                </a:lnTo>
                <a:lnTo>
                  <a:pt x="542925" y="1085850"/>
                </a:lnTo>
                <a:lnTo>
                  <a:pt x="589770" y="1083857"/>
                </a:lnTo>
                <a:lnTo>
                  <a:pt x="635509" y="1077987"/>
                </a:lnTo>
                <a:lnTo>
                  <a:pt x="679979" y="1068403"/>
                </a:lnTo>
                <a:lnTo>
                  <a:pt x="723016" y="1055268"/>
                </a:lnTo>
                <a:lnTo>
                  <a:pt x="764457" y="1038744"/>
                </a:lnTo>
                <a:lnTo>
                  <a:pt x="804141" y="1018996"/>
                </a:lnTo>
                <a:lnTo>
                  <a:pt x="841902" y="996185"/>
                </a:lnTo>
                <a:lnTo>
                  <a:pt x="877579" y="970475"/>
                </a:lnTo>
                <a:lnTo>
                  <a:pt x="911009" y="942029"/>
                </a:lnTo>
                <a:lnTo>
                  <a:pt x="942029" y="911009"/>
                </a:lnTo>
                <a:lnTo>
                  <a:pt x="970475" y="877579"/>
                </a:lnTo>
                <a:lnTo>
                  <a:pt x="996185" y="841902"/>
                </a:lnTo>
                <a:lnTo>
                  <a:pt x="1018996" y="804141"/>
                </a:lnTo>
                <a:lnTo>
                  <a:pt x="1038744" y="764457"/>
                </a:lnTo>
                <a:lnTo>
                  <a:pt x="1055268" y="723016"/>
                </a:lnTo>
                <a:lnTo>
                  <a:pt x="1068403" y="679979"/>
                </a:lnTo>
                <a:lnTo>
                  <a:pt x="1077987" y="635509"/>
                </a:lnTo>
                <a:lnTo>
                  <a:pt x="1083857" y="589770"/>
                </a:lnTo>
                <a:lnTo>
                  <a:pt x="1085850" y="542925"/>
                </a:lnTo>
                <a:lnTo>
                  <a:pt x="1083857" y="496079"/>
                </a:lnTo>
                <a:lnTo>
                  <a:pt x="1077987" y="450340"/>
                </a:lnTo>
                <a:lnTo>
                  <a:pt x="1068403" y="405871"/>
                </a:lnTo>
                <a:lnTo>
                  <a:pt x="1055268" y="362834"/>
                </a:lnTo>
                <a:lnTo>
                  <a:pt x="1038744" y="321392"/>
                </a:lnTo>
                <a:lnTo>
                  <a:pt x="1018996" y="281709"/>
                </a:lnTo>
                <a:lnTo>
                  <a:pt x="996185" y="243947"/>
                </a:lnTo>
                <a:lnTo>
                  <a:pt x="970475" y="208270"/>
                </a:lnTo>
                <a:lnTo>
                  <a:pt x="942029" y="174840"/>
                </a:lnTo>
                <a:lnTo>
                  <a:pt x="911009" y="143821"/>
                </a:lnTo>
                <a:lnTo>
                  <a:pt x="877579" y="115374"/>
                </a:lnTo>
                <a:lnTo>
                  <a:pt x="841902" y="89664"/>
                </a:lnTo>
                <a:lnTo>
                  <a:pt x="804141" y="66853"/>
                </a:lnTo>
                <a:lnTo>
                  <a:pt x="764457" y="47105"/>
                </a:lnTo>
                <a:lnTo>
                  <a:pt x="723016" y="30582"/>
                </a:lnTo>
                <a:lnTo>
                  <a:pt x="679979" y="17446"/>
                </a:lnTo>
                <a:lnTo>
                  <a:pt x="635509" y="7862"/>
                </a:lnTo>
                <a:lnTo>
                  <a:pt x="589770" y="1992"/>
                </a:lnTo>
                <a:lnTo>
                  <a:pt x="542925" y="0"/>
                </a:lnTo>
                <a:close/>
              </a:path>
            </a:pathLst>
          </a:custGeom>
          <a:solidFill>
            <a:srgbClr val="BDB5B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914650" y="2544762"/>
            <a:ext cx="1085850" cy="1085850"/>
          </a:xfrm>
          <a:custGeom>
            <a:avLst/>
            <a:gdLst/>
            <a:ahLst/>
            <a:cxnLst/>
            <a:rect l="l" t="t" r="r" b="b"/>
            <a:pathLst>
              <a:path w="1085850" h="1085850">
                <a:moveTo>
                  <a:pt x="0" y="542925"/>
                </a:moveTo>
                <a:lnTo>
                  <a:pt x="1992" y="496079"/>
                </a:lnTo>
                <a:lnTo>
                  <a:pt x="7862" y="450340"/>
                </a:lnTo>
                <a:lnTo>
                  <a:pt x="17446" y="405870"/>
                </a:lnTo>
                <a:lnTo>
                  <a:pt x="30581" y="362833"/>
                </a:lnTo>
                <a:lnTo>
                  <a:pt x="47105" y="321392"/>
                </a:lnTo>
                <a:lnTo>
                  <a:pt x="66853" y="281709"/>
                </a:lnTo>
                <a:lnTo>
                  <a:pt x="89664" y="243947"/>
                </a:lnTo>
                <a:lnTo>
                  <a:pt x="115374" y="208270"/>
                </a:lnTo>
                <a:lnTo>
                  <a:pt x="143820" y="174840"/>
                </a:lnTo>
                <a:lnTo>
                  <a:pt x="174840" y="143820"/>
                </a:lnTo>
                <a:lnTo>
                  <a:pt x="208270" y="115374"/>
                </a:lnTo>
                <a:lnTo>
                  <a:pt x="243947" y="89664"/>
                </a:lnTo>
                <a:lnTo>
                  <a:pt x="281709" y="66853"/>
                </a:lnTo>
                <a:lnTo>
                  <a:pt x="321392" y="47105"/>
                </a:lnTo>
                <a:lnTo>
                  <a:pt x="362833" y="30581"/>
                </a:lnTo>
                <a:lnTo>
                  <a:pt x="405870" y="17446"/>
                </a:lnTo>
                <a:lnTo>
                  <a:pt x="450340" y="7862"/>
                </a:lnTo>
                <a:lnTo>
                  <a:pt x="496079" y="1992"/>
                </a:lnTo>
                <a:lnTo>
                  <a:pt x="542925" y="0"/>
                </a:lnTo>
                <a:lnTo>
                  <a:pt x="589770" y="1992"/>
                </a:lnTo>
                <a:lnTo>
                  <a:pt x="635509" y="7862"/>
                </a:lnTo>
                <a:lnTo>
                  <a:pt x="679979" y="17446"/>
                </a:lnTo>
                <a:lnTo>
                  <a:pt x="723016" y="30581"/>
                </a:lnTo>
                <a:lnTo>
                  <a:pt x="764457" y="47105"/>
                </a:lnTo>
                <a:lnTo>
                  <a:pt x="804140" y="66853"/>
                </a:lnTo>
                <a:lnTo>
                  <a:pt x="841902" y="89664"/>
                </a:lnTo>
                <a:lnTo>
                  <a:pt x="877579" y="115374"/>
                </a:lnTo>
                <a:lnTo>
                  <a:pt x="911009" y="143820"/>
                </a:lnTo>
                <a:lnTo>
                  <a:pt x="942029" y="174840"/>
                </a:lnTo>
                <a:lnTo>
                  <a:pt x="970475" y="208270"/>
                </a:lnTo>
                <a:lnTo>
                  <a:pt x="996185" y="243947"/>
                </a:lnTo>
                <a:lnTo>
                  <a:pt x="1018996" y="281709"/>
                </a:lnTo>
                <a:lnTo>
                  <a:pt x="1038744" y="321392"/>
                </a:lnTo>
                <a:lnTo>
                  <a:pt x="1055268" y="362833"/>
                </a:lnTo>
                <a:lnTo>
                  <a:pt x="1068403" y="405870"/>
                </a:lnTo>
                <a:lnTo>
                  <a:pt x="1077987" y="450340"/>
                </a:lnTo>
                <a:lnTo>
                  <a:pt x="1083857" y="496079"/>
                </a:lnTo>
                <a:lnTo>
                  <a:pt x="1085850" y="542925"/>
                </a:lnTo>
                <a:lnTo>
                  <a:pt x="1083857" y="589770"/>
                </a:lnTo>
                <a:lnTo>
                  <a:pt x="1077987" y="635509"/>
                </a:lnTo>
                <a:lnTo>
                  <a:pt x="1068403" y="679979"/>
                </a:lnTo>
                <a:lnTo>
                  <a:pt x="1055268" y="723016"/>
                </a:lnTo>
                <a:lnTo>
                  <a:pt x="1038744" y="764457"/>
                </a:lnTo>
                <a:lnTo>
                  <a:pt x="1018996" y="804140"/>
                </a:lnTo>
                <a:lnTo>
                  <a:pt x="996185" y="841902"/>
                </a:lnTo>
                <a:lnTo>
                  <a:pt x="970475" y="877579"/>
                </a:lnTo>
                <a:lnTo>
                  <a:pt x="942029" y="911009"/>
                </a:lnTo>
                <a:lnTo>
                  <a:pt x="911009" y="942029"/>
                </a:lnTo>
                <a:lnTo>
                  <a:pt x="877579" y="970475"/>
                </a:lnTo>
                <a:lnTo>
                  <a:pt x="841902" y="996185"/>
                </a:lnTo>
                <a:lnTo>
                  <a:pt x="804140" y="1018996"/>
                </a:lnTo>
                <a:lnTo>
                  <a:pt x="764457" y="1038744"/>
                </a:lnTo>
                <a:lnTo>
                  <a:pt x="723016" y="1055268"/>
                </a:lnTo>
                <a:lnTo>
                  <a:pt x="679979" y="1068403"/>
                </a:lnTo>
                <a:lnTo>
                  <a:pt x="635509" y="1077987"/>
                </a:lnTo>
                <a:lnTo>
                  <a:pt x="589770" y="1083857"/>
                </a:lnTo>
                <a:lnTo>
                  <a:pt x="542925" y="1085850"/>
                </a:lnTo>
                <a:lnTo>
                  <a:pt x="496079" y="1083857"/>
                </a:lnTo>
                <a:lnTo>
                  <a:pt x="450340" y="1077987"/>
                </a:lnTo>
                <a:lnTo>
                  <a:pt x="405870" y="1068403"/>
                </a:lnTo>
                <a:lnTo>
                  <a:pt x="362833" y="1055268"/>
                </a:lnTo>
                <a:lnTo>
                  <a:pt x="321392" y="1038744"/>
                </a:lnTo>
                <a:lnTo>
                  <a:pt x="281709" y="1018996"/>
                </a:lnTo>
                <a:lnTo>
                  <a:pt x="243947" y="996185"/>
                </a:lnTo>
                <a:lnTo>
                  <a:pt x="208270" y="970475"/>
                </a:lnTo>
                <a:lnTo>
                  <a:pt x="174840" y="942029"/>
                </a:lnTo>
                <a:lnTo>
                  <a:pt x="143820" y="911009"/>
                </a:lnTo>
                <a:lnTo>
                  <a:pt x="115374" y="877579"/>
                </a:lnTo>
                <a:lnTo>
                  <a:pt x="89664" y="841902"/>
                </a:lnTo>
                <a:lnTo>
                  <a:pt x="66853" y="804140"/>
                </a:lnTo>
                <a:lnTo>
                  <a:pt x="47105" y="764457"/>
                </a:lnTo>
                <a:lnTo>
                  <a:pt x="30581" y="723016"/>
                </a:lnTo>
                <a:lnTo>
                  <a:pt x="17446" y="679979"/>
                </a:lnTo>
                <a:lnTo>
                  <a:pt x="7862" y="635509"/>
                </a:lnTo>
                <a:lnTo>
                  <a:pt x="1992" y="589770"/>
                </a:lnTo>
                <a:lnTo>
                  <a:pt x="0" y="542925"/>
                </a:lnTo>
                <a:close/>
              </a:path>
            </a:pathLst>
          </a:custGeom>
          <a:ln w="12700">
            <a:solidFill>
              <a:srgbClr val="9B320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343400" y="2830512"/>
            <a:ext cx="857250" cy="571500"/>
          </a:xfrm>
          <a:custGeom>
            <a:avLst/>
            <a:gdLst/>
            <a:ahLst/>
            <a:cxnLst/>
            <a:rect l="l" t="t" r="r" b="b"/>
            <a:pathLst>
              <a:path w="857250" h="571500">
                <a:moveTo>
                  <a:pt x="0" y="0"/>
                </a:moveTo>
                <a:lnTo>
                  <a:pt x="857250" y="0"/>
                </a:lnTo>
                <a:lnTo>
                  <a:pt x="8572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00000">
              <a:alpha val="450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837639" y="2678684"/>
            <a:ext cx="1253490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indent="136525">
              <a:lnSpc>
                <a:spcPct val="102200"/>
              </a:lnSpc>
              <a:spcBef>
                <a:spcPts val="50"/>
              </a:spcBef>
            </a:pPr>
            <a:r>
              <a:rPr sz="1800" b="1" spc="-10" dirty="0">
                <a:latin typeface="Times New Roman"/>
                <a:cs typeface="Times New Roman"/>
              </a:rPr>
              <a:t>Resource  </a:t>
            </a:r>
            <a:r>
              <a:rPr sz="1800" b="1" dirty="0">
                <a:latin typeface="Times New Roman"/>
                <a:cs typeface="Times New Roman"/>
              </a:rPr>
              <a:t>P</a:t>
            </a:r>
            <a:r>
              <a:rPr sz="1800" b="1" spc="-35" dirty="0">
                <a:latin typeface="Times New Roman"/>
                <a:cs typeface="Times New Roman"/>
              </a:rPr>
              <a:t>r</a:t>
            </a:r>
            <a:r>
              <a:rPr sz="1800" b="1" dirty="0">
                <a:latin typeface="Times New Roman"/>
                <a:cs typeface="Times New Roman"/>
              </a:rPr>
              <a:t>ov</a:t>
            </a:r>
            <a:r>
              <a:rPr sz="1800" b="1" spc="-5" dirty="0">
                <a:latin typeface="Times New Roman"/>
                <a:cs typeface="Times New Roman"/>
              </a:rPr>
              <a:t>isi</a:t>
            </a:r>
            <a:r>
              <a:rPr sz="1800" b="1" dirty="0">
                <a:latin typeface="Times New Roman"/>
                <a:cs typeface="Times New Roman"/>
              </a:rPr>
              <a:t>o</a:t>
            </a:r>
            <a:r>
              <a:rPr sz="1800" b="1" spc="-5" dirty="0">
                <a:latin typeface="Times New Roman"/>
                <a:cs typeface="Times New Roman"/>
              </a:rPr>
              <a:t>nin</a:t>
            </a:r>
            <a:r>
              <a:rPr sz="1800" b="1" dirty="0">
                <a:latin typeface="Times New Roman"/>
                <a:cs typeface="Times New Roman"/>
              </a:rPr>
              <a:t>g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038807" y="3239515"/>
            <a:ext cx="851535" cy="56515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82550" marR="5080" indent="-69850">
              <a:lnSpc>
                <a:spcPts val="2090"/>
              </a:lnSpc>
              <a:spcBef>
                <a:spcPts val="225"/>
              </a:spcBef>
            </a:pPr>
            <a:r>
              <a:rPr sz="1800" b="1" dirty="0">
                <a:latin typeface="Times New Roman"/>
                <a:cs typeface="Times New Roman"/>
              </a:rPr>
              <a:t>Dec</a:t>
            </a:r>
            <a:r>
              <a:rPr sz="1800" b="1" spc="-5" dirty="0">
                <a:latin typeface="Times New Roman"/>
                <a:cs typeface="Times New Roman"/>
              </a:rPr>
              <a:t>isi</a:t>
            </a:r>
            <a:r>
              <a:rPr sz="1800" b="1" dirty="0">
                <a:latin typeface="Times New Roman"/>
                <a:cs typeface="Times New Roman"/>
              </a:rPr>
              <a:t>on  </a:t>
            </a:r>
            <a:r>
              <a:rPr sz="1800" b="1" spc="-5" dirty="0">
                <a:latin typeface="Times New Roman"/>
                <a:cs typeface="Times New Roman"/>
              </a:rPr>
              <a:t>Engine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457950" y="2544762"/>
            <a:ext cx="1085850" cy="1085850"/>
          </a:xfrm>
          <a:custGeom>
            <a:avLst/>
            <a:gdLst/>
            <a:ahLst/>
            <a:cxnLst/>
            <a:rect l="l" t="t" r="r" b="b"/>
            <a:pathLst>
              <a:path w="1085850" h="1085850">
                <a:moveTo>
                  <a:pt x="542925" y="0"/>
                </a:moveTo>
                <a:lnTo>
                  <a:pt x="496079" y="1992"/>
                </a:lnTo>
                <a:lnTo>
                  <a:pt x="450340" y="7862"/>
                </a:lnTo>
                <a:lnTo>
                  <a:pt x="405870" y="17446"/>
                </a:lnTo>
                <a:lnTo>
                  <a:pt x="362833" y="30582"/>
                </a:lnTo>
                <a:lnTo>
                  <a:pt x="321392" y="47105"/>
                </a:lnTo>
                <a:lnTo>
                  <a:pt x="281708" y="66853"/>
                </a:lnTo>
                <a:lnTo>
                  <a:pt x="243947" y="89664"/>
                </a:lnTo>
                <a:lnTo>
                  <a:pt x="208270" y="115374"/>
                </a:lnTo>
                <a:lnTo>
                  <a:pt x="174840" y="143821"/>
                </a:lnTo>
                <a:lnTo>
                  <a:pt x="143820" y="174840"/>
                </a:lnTo>
                <a:lnTo>
                  <a:pt x="115374" y="208270"/>
                </a:lnTo>
                <a:lnTo>
                  <a:pt x="89664" y="243947"/>
                </a:lnTo>
                <a:lnTo>
                  <a:pt x="66853" y="281709"/>
                </a:lnTo>
                <a:lnTo>
                  <a:pt x="47105" y="321392"/>
                </a:lnTo>
                <a:lnTo>
                  <a:pt x="30581" y="362834"/>
                </a:lnTo>
                <a:lnTo>
                  <a:pt x="17446" y="405871"/>
                </a:lnTo>
                <a:lnTo>
                  <a:pt x="7862" y="450340"/>
                </a:lnTo>
                <a:lnTo>
                  <a:pt x="1992" y="496079"/>
                </a:lnTo>
                <a:lnTo>
                  <a:pt x="0" y="542925"/>
                </a:lnTo>
                <a:lnTo>
                  <a:pt x="1992" y="589770"/>
                </a:lnTo>
                <a:lnTo>
                  <a:pt x="7862" y="635509"/>
                </a:lnTo>
                <a:lnTo>
                  <a:pt x="17446" y="679979"/>
                </a:lnTo>
                <a:lnTo>
                  <a:pt x="30581" y="723016"/>
                </a:lnTo>
                <a:lnTo>
                  <a:pt x="47105" y="764457"/>
                </a:lnTo>
                <a:lnTo>
                  <a:pt x="66853" y="804141"/>
                </a:lnTo>
                <a:lnTo>
                  <a:pt x="89664" y="841902"/>
                </a:lnTo>
                <a:lnTo>
                  <a:pt x="115374" y="877579"/>
                </a:lnTo>
                <a:lnTo>
                  <a:pt x="143820" y="911009"/>
                </a:lnTo>
                <a:lnTo>
                  <a:pt x="174840" y="942029"/>
                </a:lnTo>
                <a:lnTo>
                  <a:pt x="208270" y="970475"/>
                </a:lnTo>
                <a:lnTo>
                  <a:pt x="243947" y="996185"/>
                </a:lnTo>
                <a:lnTo>
                  <a:pt x="281708" y="1018996"/>
                </a:lnTo>
                <a:lnTo>
                  <a:pt x="321392" y="1038744"/>
                </a:lnTo>
                <a:lnTo>
                  <a:pt x="362833" y="1055268"/>
                </a:lnTo>
                <a:lnTo>
                  <a:pt x="405870" y="1068403"/>
                </a:lnTo>
                <a:lnTo>
                  <a:pt x="450340" y="1077987"/>
                </a:lnTo>
                <a:lnTo>
                  <a:pt x="496079" y="1083857"/>
                </a:lnTo>
                <a:lnTo>
                  <a:pt x="542925" y="1085850"/>
                </a:lnTo>
                <a:lnTo>
                  <a:pt x="589770" y="1083857"/>
                </a:lnTo>
                <a:lnTo>
                  <a:pt x="635509" y="1077987"/>
                </a:lnTo>
                <a:lnTo>
                  <a:pt x="679979" y="1068403"/>
                </a:lnTo>
                <a:lnTo>
                  <a:pt x="723016" y="1055268"/>
                </a:lnTo>
                <a:lnTo>
                  <a:pt x="764457" y="1038744"/>
                </a:lnTo>
                <a:lnTo>
                  <a:pt x="804141" y="1018996"/>
                </a:lnTo>
                <a:lnTo>
                  <a:pt x="841902" y="996185"/>
                </a:lnTo>
                <a:lnTo>
                  <a:pt x="877579" y="970475"/>
                </a:lnTo>
                <a:lnTo>
                  <a:pt x="911009" y="942029"/>
                </a:lnTo>
                <a:lnTo>
                  <a:pt x="942029" y="911009"/>
                </a:lnTo>
                <a:lnTo>
                  <a:pt x="970475" y="877579"/>
                </a:lnTo>
                <a:lnTo>
                  <a:pt x="996185" y="841902"/>
                </a:lnTo>
                <a:lnTo>
                  <a:pt x="1018996" y="804141"/>
                </a:lnTo>
                <a:lnTo>
                  <a:pt x="1038744" y="764457"/>
                </a:lnTo>
                <a:lnTo>
                  <a:pt x="1055268" y="723016"/>
                </a:lnTo>
                <a:lnTo>
                  <a:pt x="1068403" y="679979"/>
                </a:lnTo>
                <a:lnTo>
                  <a:pt x="1077987" y="635509"/>
                </a:lnTo>
                <a:lnTo>
                  <a:pt x="1083857" y="589770"/>
                </a:lnTo>
                <a:lnTo>
                  <a:pt x="1085850" y="542925"/>
                </a:lnTo>
                <a:lnTo>
                  <a:pt x="1083857" y="496079"/>
                </a:lnTo>
                <a:lnTo>
                  <a:pt x="1077987" y="450340"/>
                </a:lnTo>
                <a:lnTo>
                  <a:pt x="1068403" y="405871"/>
                </a:lnTo>
                <a:lnTo>
                  <a:pt x="1055268" y="362834"/>
                </a:lnTo>
                <a:lnTo>
                  <a:pt x="1038744" y="321392"/>
                </a:lnTo>
                <a:lnTo>
                  <a:pt x="1018996" y="281709"/>
                </a:lnTo>
                <a:lnTo>
                  <a:pt x="996185" y="243947"/>
                </a:lnTo>
                <a:lnTo>
                  <a:pt x="970475" y="208270"/>
                </a:lnTo>
                <a:lnTo>
                  <a:pt x="942029" y="174840"/>
                </a:lnTo>
                <a:lnTo>
                  <a:pt x="911009" y="143821"/>
                </a:lnTo>
                <a:lnTo>
                  <a:pt x="877579" y="115374"/>
                </a:lnTo>
                <a:lnTo>
                  <a:pt x="841902" y="89664"/>
                </a:lnTo>
                <a:lnTo>
                  <a:pt x="804141" y="66853"/>
                </a:lnTo>
                <a:lnTo>
                  <a:pt x="764457" y="47105"/>
                </a:lnTo>
                <a:lnTo>
                  <a:pt x="723016" y="30582"/>
                </a:lnTo>
                <a:lnTo>
                  <a:pt x="679979" y="17446"/>
                </a:lnTo>
                <a:lnTo>
                  <a:pt x="635509" y="7862"/>
                </a:lnTo>
                <a:lnTo>
                  <a:pt x="589770" y="1992"/>
                </a:lnTo>
                <a:lnTo>
                  <a:pt x="542925" y="0"/>
                </a:lnTo>
                <a:close/>
              </a:path>
            </a:pathLst>
          </a:custGeom>
          <a:solidFill>
            <a:srgbClr val="00B050">
              <a:alpha val="5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457950" y="2544762"/>
            <a:ext cx="1085850" cy="1085850"/>
          </a:xfrm>
          <a:custGeom>
            <a:avLst/>
            <a:gdLst/>
            <a:ahLst/>
            <a:cxnLst/>
            <a:rect l="l" t="t" r="r" b="b"/>
            <a:pathLst>
              <a:path w="1085850" h="1085850">
                <a:moveTo>
                  <a:pt x="0" y="542925"/>
                </a:moveTo>
                <a:lnTo>
                  <a:pt x="1992" y="496079"/>
                </a:lnTo>
                <a:lnTo>
                  <a:pt x="7862" y="450340"/>
                </a:lnTo>
                <a:lnTo>
                  <a:pt x="17446" y="405870"/>
                </a:lnTo>
                <a:lnTo>
                  <a:pt x="30581" y="362833"/>
                </a:lnTo>
                <a:lnTo>
                  <a:pt x="47105" y="321392"/>
                </a:lnTo>
                <a:lnTo>
                  <a:pt x="66853" y="281709"/>
                </a:lnTo>
                <a:lnTo>
                  <a:pt x="89664" y="243947"/>
                </a:lnTo>
                <a:lnTo>
                  <a:pt x="115374" y="208270"/>
                </a:lnTo>
                <a:lnTo>
                  <a:pt x="143820" y="174840"/>
                </a:lnTo>
                <a:lnTo>
                  <a:pt x="174840" y="143820"/>
                </a:lnTo>
                <a:lnTo>
                  <a:pt x="208270" y="115374"/>
                </a:lnTo>
                <a:lnTo>
                  <a:pt x="243947" y="89664"/>
                </a:lnTo>
                <a:lnTo>
                  <a:pt x="281709" y="66853"/>
                </a:lnTo>
                <a:lnTo>
                  <a:pt x="321392" y="47105"/>
                </a:lnTo>
                <a:lnTo>
                  <a:pt x="362833" y="30581"/>
                </a:lnTo>
                <a:lnTo>
                  <a:pt x="405870" y="17446"/>
                </a:lnTo>
                <a:lnTo>
                  <a:pt x="450340" y="7862"/>
                </a:lnTo>
                <a:lnTo>
                  <a:pt x="496079" y="1992"/>
                </a:lnTo>
                <a:lnTo>
                  <a:pt x="542925" y="0"/>
                </a:lnTo>
                <a:lnTo>
                  <a:pt x="589770" y="1992"/>
                </a:lnTo>
                <a:lnTo>
                  <a:pt x="635509" y="7862"/>
                </a:lnTo>
                <a:lnTo>
                  <a:pt x="679979" y="17446"/>
                </a:lnTo>
                <a:lnTo>
                  <a:pt x="723016" y="30581"/>
                </a:lnTo>
                <a:lnTo>
                  <a:pt x="764457" y="47105"/>
                </a:lnTo>
                <a:lnTo>
                  <a:pt x="804140" y="66853"/>
                </a:lnTo>
                <a:lnTo>
                  <a:pt x="841902" y="89664"/>
                </a:lnTo>
                <a:lnTo>
                  <a:pt x="877579" y="115374"/>
                </a:lnTo>
                <a:lnTo>
                  <a:pt x="911009" y="143820"/>
                </a:lnTo>
                <a:lnTo>
                  <a:pt x="942029" y="174840"/>
                </a:lnTo>
                <a:lnTo>
                  <a:pt x="970475" y="208270"/>
                </a:lnTo>
                <a:lnTo>
                  <a:pt x="996185" y="243947"/>
                </a:lnTo>
                <a:lnTo>
                  <a:pt x="1018996" y="281709"/>
                </a:lnTo>
                <a:lnTo>
                  <a:pt x="1038744" y="321392"/>
                </a:lnTo>
                <a:lnTo>
                  <a:pt x="1055268" y="362833"/>
                </a:lnTo>
                <a:lnTo>
                  <a:pt x="1068403" y="405870"/>
                </a:lnTo>
                <a:lnTo>
                  <a:pt x="1077987" y="450340"/>
                </a:lnTo>
                <a:lnTo>
                  <a:pt x="1083857" y="496079"/>
                </a:lnTo>
                <a:lnTo>
                  <a:pt x="1085850" y="542925"/>
                </a:lnTo>
                <a:lnTo>
                  <a:pt x="1083857" y="589770"/>
                </a:lnTo>
                <a:lnTo>
                  <a:pt x="1077987" y="635509"/>
                </a:lnTo>
                <a:lnTo>
                  <a:pt x="1068403" y="679979"/>
                </a:lnTo>
                <a:lnTo>
                  <a:pt x="1055268" y="723016"/>
                </a:lnTo>
                <a:lnTo>
                  <a:pt x="1038744" y="764457"/>
                </a:lnTo>
                <a:lnTo>
                  <a:pt x="1018996" y="804140"/>
                </a:lnTo>
                <a:lnTo>
                  <a:pt x="996185" y="841902"/>
                </a:lnTo>
                <a:lnTo>
                  <a:pt x="970475" y="877579"/>
                </a:lnTo>
                <a:lnTo>
                  <a:pt x="942029" y="911009"/>
                </a:lnTo>
                <a:lnTo>
                  <a:pt x="911009" y="942029"/>
                </a:lnTo>
                <a:lnTo>
                  <a:pt x="877579" y="970475"/>
                </a:lnTo>
                <a:lnTo>
                  <a:pt x="841902" y="996185"/>
                </a:lnTo>
                <a:lnTo>
                  <a:pt x="804140" y="1018996"/>
                </a:lnTo>
                <a:lnTo>
                  <a:pt x="764457" y="1038744"/>
                </a:lnTo>
                <a:lnTo>
                  <a:pt x="723016" y="1055268"/>
                </a:lnTo>
                <a:lnTo>
                  <a:pt x="679979" y="1068403"/>
                </a:lnTo>
                <a:lnTo>
                  <a:pt x="635509" y="1077987"/>
                </a:lnTo>
                <a:lnTo>
                  <a:pt x="589770" y="1083857"/>
                </a:lnTo>
                <a:lnTo>
                  <a:pt x="542925" y="1085850"/>
                </a:lnTo>
                <a:lnTo>
                  <a:pt x="496079" y="1083857"/>
                </a:lnTo>
                <a:lnTo>
                  <a:pt x="450340" y="1077987"/>
                </a:lnTo>
                <a:lnTo>
                  <a:pt x="405870" y="1068403"/>
                </a:lnTo>
                <a:lnTo>
                  <a:pt x="362833" y="1055268"/>
                </a:lnTo>
                <a:lnTo>
                  <a:pt x="321392" y="1038744"/>
                </a:lnTo>
                <a:lnTo>
                  <a:pt x="281709" y="1018996"/>
                </a:lnTo>
                <a:lnTo>
                  <a:pt x="243947" y="996185"/>
                </a:lnTo>
                <a:lnTo>
                  <a:pt x="208270" y="970475"/>
                </a:lnTo>
                <a:lnTo>
                  <a:pt x="174840" y="942029"/>
                </a:lnTo>
                <a:lnTo>
                  <a:pt x="143820" y="911009"/>
                </a:lnTo>
                <a:lnTo>
                  <a:pt x="115374" y="877579"/>
                </a:lnTo>
                <a:lnTo>
                  <a:pt x="89664" y="841902"/>
                </a:lnTo>
                <a:lnTo>
                  <a:pt x="66853" y="804140"/>
                </a:lnTo>
                <a:lnTo>
                  <a:pt x="47105" y="764457"/>
                </a:lnTo>
                <a:lnTo>
                  <a:pt x="30581" y="723016"/>
                </a:lnTo>
                <a:lnTo>
                  <a:pt x="17446" y="679979"/>
                </a:lnTo>
                <a:lnTo>
                  <a:pt x="7862" y="635509"/>
                </a:lnTo>
                <a:lnTo>
                  <a:pt x="1992" y="589770"/>
                </a:lnTo>
                <a:lnTo>
                  <a:pt x="0" y="542925"/>
                </a:lnTo>
                <a:close/>
              </a:path>
            </a:pathLst>
          </a:custGeom>
          <a:ln w="12700">
            <a:solidFill>
              <a:srgbClr val="9B320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492600" y="2879852"/>
            <a:ext cx="1003935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indent="25400">
              <a:lnSpc>
                <a:spcPct val="102200"/>
              </a:lnSpc>
              <a:spcBef>
                <a:spcPts val="50"/>
              </a:spcBef>
            </a:pPr>
            <a:r>
              <a:rPr sz="1800" b="1" spc="-5" dirty="0">
                <a:latin typeface="Times New Roman"/>
                <a:cs typeface="Times New Roman"/>
              </a:rPr>
              <a:t>Run-time  E</a:t>
            </a:r>
            <a:r>
              <a:rPr sz="1800" b="1" dirty="0">
                <a:latin typeface="Times New Roman"/>
                <a:cs typeface="Times New Roman"/>
              </a:rPr>
              <a:t>xec</a:t>
            </a:r>
            <a:r>
              <a:rPr sz="1800" b="1" spc="-5" dirty="0">
                <a:latin typeface="Times New Roman"/>
                <a:cs typeface="Times New Roman"/>
              </a:rPr>
              <a:t>u</a:t>
            </a:r>
            <a:r>
              <a:rPr sz="1800" b="1" dirty="0">
                <a:latin typeface="Times New Roman"/>
                <a:cs typeface="Times New Roman"/>
              </a:rPr>
              <a:t>t</a:t>
            </a:r>
            <a:r>
              <a:rPr sz="1800" b="1" spc="-5" dirty="0">
                <a:latin typeface="Times New Roman"/>
                <a:cs typeface="Times New Roman"/>
              </a:rPr>
              <a:t>i</a:t>
            </a:r>
            <a:r>
              <a:rPr sz="1800" b="1" dirty="0">
                <a:latin typeface="Times New Roman"/>
                <a:cs typeface="Times New Roman"/>
              </a:rPr>
              <a:t>on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343400" y="2830512"/>
            <a:ext cx="882650" cy="571500"/>
          </a:xfrm>
          <a:prstGeom prst="rect">
            <a:avLst/>
          </a:prstGeom>
          <a:ln w="12700">
            <a:solidFill>
              <a:srgbClr val="9B320E"/>
            </a:solidFill>
          </a:ln>
        </p:spPr>
        <p:txBody>
          <a:bodyPr vert="horz" wrap="square" lIns="0" tIns="93345" rIns="0" bIns="0" rtlCol="0">
            <a:spAutoFit/>
          </a:bodyPr>
          <a:lstStyle/>
          <a:p>
            <a:pPr marL="6985" indent="16510">
              <a:lnSpc>
                <a:spcPts val="2210"/>
              </a:lnSpc>
              <a:spcBef>
                <a:spcPts val="735"/>
              </a:spcBef>
            </a:pPr>
            <a:r>
              <a:rPr sz="1800" b="1" spc="-5" dirty="0">
                <a:latin typeface="Times New Roman"/>
                <a:cs typeface="Times New Roman"/>
              </a:rPr>
              <a:t>Instance  </a:t>
            </a:r>
            <a:r>
              <a:rPr sz="1800" b="1" dirty="0">
                <a:latin typeface="Times New Roman"/>
                <a:cs typeface="Times New Roman"/>
              </a:rPr>
              <a:t>C</a:t>
            </a:r>
            <a:r>
              <a:rPr sz="1800" b="1" spc="-35" dirty="0">
                <a:latin typeface="Times New Roman"/>
                <a:cs typeface="Times New Roman"/>
              </a:rPr>
              <a:t>r</a:t>
            </a:r>
            <a:r>
              <a:rPr sz="1800" b="1" dirty="0">
                <a:latin typeface="Times New Roman"/>
                <a:cs typeface="Times New Roman"/>
              </a:rPr>
              <a:t>eat</a:t>
            </a:r>
            <a:r>
              <a:rPr sz="1800" b="1" spc="-5" dirty="0">
                <a:latin typeface="Times New Roman"/>
                <a:cs typeface="Times New Roman"/>
              </a:rPr>
              <a:t>i</a:t>
            </a:r>
            <a:r>
              <a:rPr sz="1800" b="1" dirty="0">
                <a:latin typeface="Times New Roman"/>
                <a:cs typeface="Times New Roman"/>
              </a:rPr>
              <a:t>on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200650" y="2830512"/>
            <a:ext cx="857250" cy="571500"/>
          </a:xfrm>
          <a:prstGeom prst="rect">
            <a:avLst/>
          </a:prstGeom>
          <a:solidFill>
            <a:srgbClr val="C00000">
              <a:alpha val="45098"/>
            </a:srgbClr>
          </a:solidFill>
          <a:ln w="12700">
            <a:solidFill>
              <a:srgbClr val="9B320E"/>
            </a:solidFill>
          </a:ln>
        </p:spPr>
        <p:txBody>
          <a:bodyPr vert="horz" wrap="square" lIns="0" tIns="156210" rIns="0" bIns="0" rtlCol="0">
            <a:spAutoFit/>
          </a:bodyPr>
          <a:lstStyle/>
          <a:p>
            <a:pPr marL="76835">
              <a:lnSpc>
                <a:spcPct val="100000"/>
              </a:lnSpc>
              <a:spcBef>
                <a:spcPts val="1230"/>
              </a:spcBef>
            </a:pPr>
            <a:r>
              <a:rPr sz="1800" b="1" spc="-5" dirty="0">
                <a:latin typeface="Times New Roman"/>
                <a:cs typeface="Times New Roman"/>
              </a:rPr>
              <a:t>Deploy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6057774" y="2972652"/>
            <a:ext cx="400685" cy="285750"/>
          </a:xfrm>
          <a:custGeom>
            <a:avLst/>
            <a:gdLst/>
            <a:ahLst/>
            <a:cxnLst/>
            <a:rect l="l" t="t" r="r" b="b"/>
            <a:pathLst>
              <a:path w="400685" h="285750">
                <a:moveTo>
                  <a:pt x="219744" y="174644"/>
                </a:moveTo>
                <a:lnTo>
                  <a:pt x="130482" y="226239"/>
                </a:lnTo>
                <a:lnTo>
                  <a:pt x="121031" y="234584"/>
                </a:lnTo>
                <a:lnTo>
                  <a:pt x="115698" y="245526"/>
                </a:lnTo>
                <a:lnTo>
                  <a:pt x="114858" y="257669"/>
                </a:lnTo>
                <a:lnTo>
                  <a:pt x="118883" y="269617"/>
                </a:lnTo>
                <a:lnTo>
                  <a:pt x="127227" y="279068"/>
                </a:lnTo>
                <a:lnTo>
                  <a:pt x="138169" y="284401"/>
                </a:lnTo>
                <a:lnTo>
                  <a:pt x="150311" y="285241"/>
                </a:lnTo>
                <a:lnTo>
                  <a:pt x="162260" y="281216"/>
                </a:lnTo>
                <a:lnTo>
                  <a:pt x="345827" y="175110"/>
                </a:lnTo>
                <a:lnTo>
                  <a:pt x="337185" y="175110"/>
                </a:lnTo>
                <a:lnTo>
                  <a:pt x="219744" y="174644"/>
                </a:lnTo>
                <a:close/>
              </a:path>
              <a:path w="400685" h="285750">
                <a:moveTo>
                  <a:pt x="274299" y="143110"/>
                </a:moveTo>
                <a:lnTo>
                  <a:pt x="219744" y="174644"/>
                </a:lnTo>
                <a:lnTo>
                  <a:pt x="337185" y="175110"/>
                </a:lnTo>
                <a:lnTo>
                  <a:pt x="337202" y="170721"/>
                </a:lnTo>
                <a:lnTo>
                  <a:pt x="321204" y="170721"/>
                </a:lnTo>
                <a:lnTo>
                  <a:pt x="274299" y="143110"/>
                </a:lnTo>
                <a:close/>
              </a:path>
              <a:path w="400685" h="285750">
                <a:moveTo>
                  <a:pt x="151444" y="0"/>
                </a:moveTo>
                <a:lnTo>
                  <a:pt x="139295" y="743"/>
                </a:lnTo>
                <a:lnTo>
                  <a:pt x="128311" y="5989"/>
                </a:lnTo>
                <a:lnTo>
                  <a:pt x="119891" y="15373"/>
                </a:lnTo>
                <a:lnTo>
                  <a:pt x="115772" y="27289"/>
                </a:lnTo>
                <a:lnTo>
                  <a:pt x="116517" y="39438"/>
                </a:lnTo>
                <a:lnTo>
                  <a:pt x="121762" y="50421"/>
                </a:lnTo>
                <a:lnTo>
                  <a:pt x="131146" y="58840"/>
                </a:lnTo>
                <a:lnTo>
                  <a:pt x="219997" y="111144"/>
                </a:lnTo>
                <a:lnTo>
                  <a:pt x="337437" y="111610"/>
                </a:lnTo>
                <a:lnTo>
                  <a:pt x="337185" y="175110"/>
                </a:lnTo>
                <a:lnTo>
                  <a:pt x="345827" y="175110"/>
                </a:lnTo>
                <a:lnTo>
                  <a:pt x="400323" y="143610"/>
                </a:lnTo>
                <a:lnTo>
                  <a:pt x="163360" y="4119"/>
                </a:lnTo>
                <a:lnTo>
                  <a:pt x="151444" y="0"/>
                </a:lnTo>
                <a:close/>
              </a:path>
              <a:path w="400685" h="285750">
                <a:moveTo>
                  <a:pt x="251" y="110272"/>
                </a:moveTo>
                <a:lnTo>
                  <a:pt x="0" y="173772"/>
                </a:lnTo>
                <a:lnTo>
                  <a:pt x="219744" y="174644"/>
                </a:lnTo>
                <a:lnTo>
                  <a:pt x="274299" y="143110"/>
                </a:lnTo>
                <a:lnTo>
                  <a:pt x="219997" y="111144"/>
                </a:lnTo>
                <a:lnTo>
                  <a:pt x="251" y="110272"/>
                </a:lnTo>
                <a:close/>
              </a:path>
              <a:path w="400685" h="285750">
                <a:moveTo>
                  <a:pt x="321421" y="115872"/>
                </a:moveTo>
                <a:lnTo>
                  <a:pt x="274299" y="143110"/>
                </a:lnTo>
                <a:lnTo>
                  <a:pt x="321204" y="170721"/>
                </a:lnTo>
                <a:lnTo>
                  <a:pt x="321421" y="115872"/>
                </a:lnTo>
                <a:close/>
              </a:path>
              <a:path w="400685" h="285750">
                <a:moveTo>
                  <a:pt x="337420" y="115872"/>
                </a:moveTo>
                <a:lnTo>
                  <a:pt x="321421" y="115872"/>
                </a:lnTo>
                <a:lnTo>
                  <a:pt x="321204" y="170721"/>
                </a:lnTo>
                <a:lnTo>
                  <a:pt x="337202" y="170721"/>
                </a:lnTo>
                <a:lnTo>
                  <a:pt x="337420" y="115872"/>
                </a:lnTo>
                <a:close/>
              </a:path>
              <a:path w="400685" h="285750">
                <a:moveTo>
                  <a:pt x="219997" y="111144"/>
                </a:moveTo>
                <a:lnTo>
                  <a:pt x="274299" y="143110"/>
                </a:lnTo>
                <a:lnTo>
                  <a:pt x="321421" y="115872"/>
                </a:lnTo>
                <a:lnTo>
                  <a:pt x="337420" y="115872"/>
                </a:lnTo>
                <a:lnTo>
                  <a:pt x="337437" y="111610"/>
                </a:lnTo>
                <a:lnTo>
                  <a:pt x="219997" y="111144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666785" y="3792410"/>
            <a:ext cx="285750" cy="398780"/>
          </a:xfrm>
          <a:custGeom>
            <a:avLst/>
            <a:gdLst/>
            <a:ahLst/>
            <a:cxnLst/>
            <a:rect l="l" t="t" r="r" b="b"/>
            <a:pathLst>
              <a:path w="285750" h="398779">
                <a:moveTo>
                  <a:pt x="27572" y="113270"/>
                </a:moveTo>
                <a:lnTo>
                  <a:pt x="15624" y="117294"/>
                </a:lnTo>
                <a:lnTo>
                  <a:pt x="6173" y="125639"/>
                </a:lnTo>
                <a:lnTo>
                  <a:pt x="840" y="136580"/>
                </a:lnTo>
                <a:lnTo>
                  <a:pt x="0" y="148723"/>
                </a:lnTo>
                <a:lnTo>
                  <a:pt x="4024" y="160671"/>
                </a:lnTo>
                <a:lnTo>
                  <a:pt x="141627" y="398736"/>
                </a:lnTo>
                <a:lnTo>
                  <a:pt x="178646" y="335851"/>
                </a:lnTo>
                <a:lnTo>
                  <a:pt x="173628" y="335851"/>
                </a:lnTo>
                <a:lnTo>
                  <a:pt x="110128" y="335598"/>
                </a:lnTo>
                <a:lnTo>
                  <a:pt x="110596" y="218158"/>
                </a:lnTo>
                <a:lnTo>
                  <a:pt x="59001" y="128894"/>
                </a:lnTo>
                <a:lnTo>
                  <a:pt x="50656" y="119443"/>
                </a:lnTo>
                <a:lnTo>
                  <a:pt x="39715" y="114111"/>
                </a:lnTo>
                <a:lnTo>
                  <a:pt x="27572" y="113270"/>
                </a:lnTo>
                <a:close/>
              </a:path>
              <a:path w="285750" h="398779">
                <a:moveTo>
                  <a:pt x="110596" y="218158"/>
                </a:moveTo>
                <a:lnTo>
                  <a:pt x="110128" y="335598"/>
                </a:lnTo>
                <a:lnTo>
                  <a:pt x="173628" y="335851"/>
                </a:lnTo>
                <a:lnTo>
                  <a:pt x="173692" y="319835"/>
                </a:lnTo>
                <a:lnTo>
                  <a:pt x="169366" y="319835"/>
                </a:lnTo>
                <a:lnTo>
                  <a:pt x="114517" y="319617"/>
                </a:lnTo>
                <a:lnTo>
                  <a:pt x="142129" y="272713"/>
                </a:lnTo>
                <a:lnTo>
                  <a:pt x="110596" y="218158"/>
                </a:lnTo>
                <a:close/>
              </a:path>
              <a:path w="285750" h="398779">
                <a:moveTo>
                  <a:pt x="257952" y="114188"/>
                </a:moveTo>
                <a:lnTo>
                  <a:pt x="174096" y="218410"/>
                </a:lnTo>
                <a:lnTo>
                  <a:pt x="173628" y="335851"/>
                </a:lnTo>
                <a:lnTo>
                  <a:pt x="178646" y="335851"/>
                </a:lnTo>
                <a:lnTo>
                  <a:pt x="281122" y="161775"/>
                </a:lnTo>
                <a:lnTo>
                  <a:pt x="285242" y="149859"/>
                </a:lnTo>
                <a:lnTo>
                  <a:pt x="284498" y="137710"/>
                </a:lnTo>
                <a:lnTo>
                  <a:pt x="279252" y="126727"/>
                </a:lnTo>
                <a:lnTo>
                  <a:pt x="269868" y="118308"/>
                </a:lnTo>
                <a:lnTo>
                  <a:pt x="257952" y="114188"/>
                </a:lnTo>
                <a:close/>
              </a:path>
              <a:path w="285750" h="398779">
                <a:moveTo>
                  <a:pt x="142129" y="272713"/>
                </a:moveTo>
                <a:lnTo>
                  <a:pt x="114517" y="319617"/>
                </a:lnTo>
                <a:lnTo>
                  <a:pt x="169366" y="319835"/>
                </a:lnTo>
                <a:lnTo>
                  <a:pt x="142129" y="272713"/>
                </a:lnTo>
                <a:close/>
              </a:path>
              <a:path w="285750" h="398779">
                <a:moveTo>
                  <a:pt x="174096" y="218410"/>
                </a:moveTo>
                <a:lnTo>
                  <a:pt x="142129" y="272713"/>
                </a:lnTo>
                <a:lnTo>
                  <a:pt x="169366" y="319835"/>
                </a:lnTo>
                <a:lnTo>
                  <a:pt x="173692" y="319835"/>
                </a:lnTo>
                <a:lnTo>
                  <a:pt x="174096" y="218410"/>
                </a:lnTo>
                <a:close/>
              </a:path>
              <a:path w="285750" h="398779">
                <a:moveTo>
                  <a:pt x="111464" y="0"/>
                </a:moveTo>
                <a:lnTo>
                  <a:pt x="110596" y="218158"/>
                </a:lnTo>
                <a:lnTo>
                  <a:pt x="142129" y="272713"/>
                </a:lnTo>
                <a:lnTo>
                  <a:pt x="174096" y="218410"/>
                </a:lnTo>
                <a:lnTo>
                  <a:pt x="174964" y="253"/>
                </a:lnTo>
                <a:lnTo>
                  <a:pt x="111464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629605" y="3346376"/>
            <a:ext cx="285750" cy="686435"/>
          </a:xfrm>
          <a:custGeom>
            <a:avLst/>
            <a:gdLst/>
            <a:ahLst/>
            <a:cxnLst/>
            <a:rect l="l" t="t" r="r" b="b"/>
            <a:pathLst>
              <a:path w="285750" h="686435">
                <a:moveTo>
                  <a:pt x="27513" y="400745"/>
                </a:moveTo>
                <a:lnTo>
                  <a:pt x="15571" y="404789"/>
                </a:lnTo>
                <a:lnTo>
                  <a:pt x="6134" y="413150"/>
                </a:lnTo>
                <a:lnTo>
                  <a:pt x="820" y="424100"/>
                </a:lnTo>
                <a:lnTo>
                  <a:pt x="0" y="436244"/>
                </a:lnTo>
                <a:lnTo>
                  <a:pt x="4044" y="448185"/>
                </a:lnTo>
                <a:lnTo>
                  <a:pt x="142044" y="686020"/>
                </a:lnTo>
                <a:lnTo>
                  <a:pt x="178954" y="623081"/>
                </a:lnTo>
                <a:lnTo>
                  <a:pt x="110440" y="622935"/>
                </a:lnTo>
                <a:lnTo>
                  <a:pt x="110711" y="505494"/>
                </a:lnTo>
                <a:lnTo>
                  <a:pt x="58968" y="416317"/>
                </a:lnTo>
                <a:lnTo>
                  <a:pt x="50607" y="406880"/>
                </a:lnTo>
                <a:lnTo>
                  <a:pt x="39657" y="401566"/>
                </a:lnTo>
                <a:lnTo>
                  <a:pt x="27513" y="400745"/>
                </a:lnTo>
                <a:close/>
              </a:path>
              <a:path w="285750" h="686435">
                <a:moveTo>
                  <a:pt x="110711" y="505494"/>
                </a:moveTo>
                <a:lnTo>
                  <a:pt x="110440" y="622935"/>
                </a:lnTo>
                <a:lnTo>
                  <a:pt x="173940" y="623081"/>
                </a:lnTo>
                <a:lnTo>
                  <a:pt x="173977" y="607073"/>
                </a:lnTo>
                <a:lnTo>
                  <a:pt x="114801" y="606946"/>
                </a:lnTo>
                <a:lnTo>
                  <a:pt x="142335" y="559996"/>
                </a:lnTo>
                <a:lnTo>
                  <a:pt x="110711" y="505494"/>
                </a:lnTo>
                <a:close/>
              </a:path>
              <a:path w="285750" h="686435">
                <a:moveTo>
                  <a:pt x="257893" y="401279"/>
                </a:moveTo>
                <a:lnTo>
                  <a:pt x="174211" y="505639"/>
                </a:lnTo>
                <a:lnTo>
                  <a:pt x="173940" y="623081"/>
                </a:lnTo>
                <a:lnTo>
                  <a:pt x="178954" y="623081"/>
                </a:lnTo>
                <a:lnTo>
                  <a:pt x="281143" y="448828"/>
                </a:lnTo>
                <a:lnTo>
                  <a:pt x="285243" y="436905"/>
                </a:lnTo>
                <a:lnTo>
                  <a:pt x="284479" y="424757"/>
                </a:lnTo>
                <a:lnTo>
                  <a:pt x="279215" y="413782"/>
                </a:lnTo>
                <a:lnTo>
                  <a:pt x="269816" y="405378"/>
                </a:lnTo>
                <a:lnTo>
                  <a:pt x="257893" y="401279"/>
                </a:lnTo>
                <a:close/>
              </a:path>
              <a:path w="285750" h="686435">
                <a:moveTo>
                  <a:pt x="142335" y="559996"/>
                </a:moveTo>
                <a:lnTo>
                  <a:pt x="114801" y="606946"/>
                </a:lnTo>
                <a:lnTo>
                  <a:pt x="169651" y="607073"/>
                </a:lnTo>
                <a:lnTo>
                  <a:pt x="142335" y="559996"/>
                </a:lnTo>
                <a:close/>
              </a:path>
              <a:path w="285750" h="686435">
                <a:moveTo>
                  <a:pt x="174211" y="505639"/>
                </a:moveTo>
                <a:lnTo>
                  <a:pt x="142335" y="559996"/>
                </a:lnTo>
                <a:lnTo>
                  <a:pt x="169651" y="607073"/>
                </a:lnTo>
                <a:lnTo>
                  <a:pt x="173977" y="607073"/>
                </a:lnTo>
                <a:lnTo>
                  <a:pt x="174211" y="505639"/>
                </a:lnTo>
                <a:close/>
              </a:path>
              <a:path w="285750" h="686435">
                <a:moveTo>
                  <a:pt x="111881" y="0"/>
                </a:moveTo>
                <a:lnTo>
                  <a:pt x="110918" y="416317"/>
                </a:lnTo>
                <a:lnTo>
                  <a:pt x="110796" y="505639"/>
                </a:lnTo>
                <a:lnTo>
                  <a:pt x="142335" y="559996"/>
                </a:lnTo>
                <a:lnTo>
                  <a:pt x="174211" y="505639"/>
                </a:lnTo>
                <a:lnTo>
                  <a:pt x="175381" y="147"/>
                </a:lnTo>
                <a:lnTo>
                  <a:pt x="11188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8" name="object 18"/>
          <p:cNvGraphicFramePr>
            <a:graphicFrameLocks noGrp="1"/>
          </p:cNvGraphicFramePr>
          <p:nvPr/>
        </p:nvGraphicFramePr>
        <p:xfrm>
          <a:off x="1739899" y="2855912"/>
          <a:ext cx="742950" cy="457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0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1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76200">
                      <a:solidFill>
                        <a:srgbClr val="000000"/>
                      </a:solidFill>
                      <a:prstDash val="solid"/>
                    </a:lnL>
                    <a:lnR w="76200">
                      <a:solidFill>
                        <a:srgbClr val="000000"/>
                      </a:solidFill>
                      <a:prstDash val="solid"/>
                    </a:lnR>
                    <a:lnT w="76200">
                      <a:solidFill>
                        <a:srgbClr val="000000"/>
                      </a:solidFill>
                      <a:prstDash val="solid"/>
                    </a:lnT>
                    <a:lnB w="762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76200">
                      <a:solidFill>
                        <a:srgbClr val="000000"/>
                      </a:solidFill>
                      <a:prstDash val="solid"/>
                    </a:lnL>
                    <a:lnR w="76200">
                      <a:solidFill>
                        <a:srgbClr val="000000"/>
                      </a:solidFill>
                      <a:prstDash val="solid"/>
                    </a:lnR>
                    <a:lnT w="76200">
                      <a:solidFill>
                        <a:srgbClr val="000000"/>
                      </a:solidFill>
                      <a:prstDash val="solid"/>
                    </a:lnT>
                    <a:lnB w="7620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7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76200">
                      <a:solidFill>
                        <a:srgbClr val="000000"/>
                      </a:solidFill>
                      <a:prstDash val="solid"/>
                    </a:lnL>
                    <a:lnR w="76200">
                      <a:solidFill>
                        <a:srgbClr val="000000"/>
                      </a:solidFill>
                      <a:prstDash val="solid"/>
                    </a:lnR>
                    <a:lnT w="76200">
                      <a:solidFill>
                        <a:srgbClr val="000000"/>
                      </a:solidFill>
                      <a:prstDash val="solid"/>
                    </a:lnT>
                    <a:lnB w="7620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9" name="object 19"/>
          <p:cNvSpPr txBox="1"/>
          <p:nvPr/>
        </p:nvSpPr>
        <p:spPr>
          <a:xfrm>
            <a:off x="941863" y="4050283"/>
            <a:ext cx="1678939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indent="161925">
              <a:lnSpc>
                <a:spcPct val="102200"/>
              </a:lnSpc>
              <a:spcBef>
                <a:spcPts val="50"/>
              </a:spcBef>
            </a:pPr>
            <a:r>
              <a:rPr sz="1800" b="1" dirty="0">
                <a:latin typeface="Times New Roman"/>
                <a:cs typeface="Times New Roman"/>
              </a:rPr>
              <a:t>Job </a:t>
            </a:r>
            <a:r>
              <a:rPr sz="1800" b="1" spc="-5" dirty="0">
                <a:latin typeface="Times New Roman"/>
                <a:cs typeface="Times New Roman"/>
              </a:rPr>
              <a:t>rejection  due </a:t>
            </a:r>
            <a:r>
              <a:rPr sz="1800" b="1" dirty="0">
                <a:latin typeface="Times New Roman"/>
                <a:cs typeface="Times New Roman"/>
              </a:rPr>
              <a:t>to </a:t>
            </a:r>
            <a:r>
              <a:rPr sz="1800" b="1" spc="-5" dirty="0">
                <a:latin typeface="Times New Roman"/>
                <a:cs typeface="Times New Roman"/>
              </a:rPr>
              <a:t>buffer</a:t>
            </a:r>
            <a:r>
              <a:rPr sz="1800" b="1" spc="-9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full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755900" y="4050283"/>
            <a:ext cx="1987550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 indent="14604">
              <a:lnSpc>
                <a:spcPct val="102200"/>
              </a:lnSpc>
              <a:spcBef>
                <a:spcPts val="50"/>
              </a:spcBef>
            </a:pPr>
            <a:r>
              <a:rPr sz="1800" b="1" dirty="0">
                <a:latin typeface="Times New Roman"/>
                <a:cs typeface="Times New Roman"/>
              </a:rPr>
              <a:t>Job </a:t>
            </a:r>
            <a:r>
              <a:rPr sz="1800" b="1" spc="-5" dirty="0">
                <a:latin typeface="Times New Roman"/>
                <a:cs typeface="Times New Roman"/>
              </a:rPr>
              <a:t>rejection due </a:t>
            </a:r>
            <a:r>
              <a:rPr sz="1800" b="1" dirty="0">
                <a:latin typeface="Times New Roman"/>
                <a:cs typeface="Times New Roman"/>
              </a:rPr>
              <a:t>to  </a:t>
            </a:r>
            <a:r>
              <a:rPr sz="1800" b="1" spc="-5" dirty="0">
                <a:latin typeface="Times New Roman"/>
                <a:cs typeface="Times New Roman"/>
              </a:rPr>
              <a:t>insufficient</a:t>
            </a:r>
            <a:r>
              <a:rPr sz="1800" b="1" spc="-40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capacity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714499" y="1916112"/>
            <a:ext cx="0" cy="800100"/>
          </a:xfrm>
          <a:custGeom>
            <a:avLst/>
            <a:gdLst/>
            <a:ahLst/>
            <a:cxnLst/>
            <a:rect l="l" t="t" r="r" b="b"/>
            <a:pathLst>
              <a:path h="800100">
                <a:moveTo>
                  <a:pt x="1" y="0"/>
                </a:moveTo>
                <a:lnTo>
                  <a:pt x="0" y="80010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666999" y="1916112"/>
            <a:ext cx="0" cy="800100"/>
          </a:xfrm>
          <a:custGeom>
            <a:avLst/>
            <a:gdLst/>
            <a:ahLst/>
            <a:cxnLst/>
            <a:rect l="l" t="t" r="r" b="b"/>
            <a:pathLst>
              <a:path h="800100">
                <a:moveTo>
                  <a:pt x="1" y="0"/>
                </a:moveTo>
                <a:lnTo>
                  <a:pt x="0" y="80010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4000498" y="1916112"/>
            <a:ext cx="0" cy="800100"/>
          </a:xfrm>
          <a:custGeom>
            <a:avLst/>
            <a:gdLst/>
            <a:ahLst/>
            <a:cxnLst/>
            <a:rect l="l" t="t" r="r" b="b"/>
            <a:pathLst>
              <a:path h="800100">
                <a:moveTo>
                  <a:pt x="1" y="0"/>
                </a:moveTo>
                <a:lnTo>
                  <a:pt x="0" y="80010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5200648" y="1916112"/>
            <a:ext cx="0" cy="800100"/>
          </a:xfrm>
          <a:custGeom>
            <a:avLst/>
            <a:gdLst/>
            <a:ahLst/>
            <a:cxnLst/>
            <a:rect l="l" t="t" r="r" b="b"/>
            <a:pathLst>
              <a:path h="800100">
                <a:moveTo>
                  <a:pt x="1" y="0"/>
                </a:moveTo>
                <a:lnTo>
                  <a:pt x="0" y="80010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6476998" y="1916112"/>
            <a:ext cx="0" cy="800100"/>
          </a:xfrm>
          <a:custGeom>
            <a:avLst/>
            <a:gdLst/>
            <a:ahLst/>
            <a:cxnLst/>
            <a:rect l="l" t="t" r="r" b="b"/>
            <a:pathLst>
              <a:path h="800100">
                <a:moveTo>
                  <a:pt x="1" y="0"/>
                </a:moveTo>
                <a:lnTo>
                  <a:pt x="0" y="80010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215312" y="1916112"/>
            <a:ext cx="14604" cy="800100"/>
          </a:xfrm>
          <a:custGeom>
            <a:avLst/>
            <a:gdLst/>
            <a:ahLst/>
            <a:cxnLst/>
            <a:rect l="l" t="t" r="r" b="b"/>
            <a:pathLst>
              <a:path w="14604" h="800100">
                <a:moveTo>
                  <a:pt x="0" y="0"/>
                </a:moveTo>
                <a:lnTo>
                  <a:pt x="14287" y="80010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843756" y="2050796"/>
            <a:ext cx="7493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Arrival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720056" y="2050796"/>
            <a:ext cx="8642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Qu</a:t>
            </a:r>
            <a:r>
              <a:rPr sz="1800" b="1" dirty="0">
                <a:latin typeface="Times New Roman"/>
                <a:cs typeface="Times New Roman"/>
              </a:rPr>
              <a:t>e</a:t>
            </a:r>
            <a:r>
              <a:rPr sz="1800" b="1" spc="-5" dirty="0">
                <a:latin typeface="Times New Roman"/>
                <a:cs typeface="Times New Roman"/>
              </a:rPr>
              <a:t>uing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2929699" y="2203196"/>
            <a:ext cx="8515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Decision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2703195" y="2059940"/>
            <a:ext cx="261048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2700" b="1" spc="-15" baseline="32407" dirty="0">
                <a:latin typeface="Times New Roman"/>
                <a:cs typeface="Times New Roman"/>
              </a:rPr>
              <a:t>Provisioning</a:t>
            </a:r>
            <a:r>
              <a:rPr sz="2700" b="1" spc="-120" baseline="32407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Instantiation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5619750" y="1925828"/>
            <a:ext cx="406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VM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267325" y="2203196"/>
            <a:ext cx="1168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deployment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6533356" y="1992884"/>
            <a:ext cx="14414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Actual</a:t>
            </a:r>
            <a:r>
              <a:rPr sz="1800" b="1" spc="-45" dirty="0">
                <a:latin typeface="Times New Roman"/>
                <a:cs typeface="Times New Roman"/>
              </a:rPr>
              <a:t> </a:t>
            </a:r>
            <a:r>
              <a:rPr sz="1800" b="1" spc="-5" dirty="0">
                <a:latin typeface="Times New Roman"/>
                <a:cs typeface="Times New Roman"/>
              </a:rPr>
              <a:t>Service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8330406" y="2023364"/>
            <a:ext cx="47053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Times New Roman"/>
                <a:cs typeface="Times New Roman"/>
              </a:rPr>
              <a:t>Out</a:t>
            </a:r>
            <a:r>
              <a:rPr sz="1800" b="1" dirty="0">
                <a:latin typeface="Times New Roman"/>
                <a:cs typeface="Times New Roman"/>
              </a:rPr>
              <a:t>\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1142874" y="2974240"/>
            <a:ext cx="400685" cy="285750"/>
          </a:xfrm>
          <a:custGeom>
            <a:avLst/>
            <a:gdLst/>
            <a:ahLst/>
            <a:cxnLst/>
            <a:rect l="l" t="t" r="r" b="b"/>
            <a:pathLst>
              <a:path w="400684" h="285750">
                <a:moveTo>
                  <a:pt x="219746" y="174643"/>
                </a:moveTo>
                <a:lnTo>
                  <a:pt x="130482" y="226240"/>
                </a:lnTo>
                <a:lnTo>
                  <a:pt x="121031" y="234585"/>
                </a:lnTo>
                <a:lnTo>
                  <a:pt x="115699" y="245526"/>
                </a:lnTo>
                <a:lnTo>
                  <a:pt x="114859" y="257669"/>
                </a:lnTo>
                <a:lnTo>
                  <a:pt x="118883" y="269617"/>
                </a:lnTo>
                <a:lnTo>
                  <a:pt x="127228" y="279068"/>
                </a:lnTo>
                <a:lnTo>
                  <a:pt x="138170" y="284401"/>
                </a:lnTo>
                <a:lnTo>
                  <a:pt x="150312" y="285241"/>
                </a:lnTo>
                <a:lnTo>
                  <a:pt x="162260" y="281216"/>
                </a:lnTo>
                <a:lnTo>
                  <a:pt x="345828" y="175109"/>
                </a:lnTo>
                <a:lnTo>
                  <a:pt x="337185" y="175109"/>
                </a:lnTo>
                <a:lnTo>
                  <a:pt x="219746" y="174643"/>
                </a:lnTo>
                <a:close/>
              </a:path>
              <a:path w="400684" h="285750">
                <a:moveTo>
                  <a:pt x="274299" y="143110"/>
                </a:moveTo>
                <a:lnTo>
                  <a:pt x="219746" y="174643"/>
                </a:lnTo>
                <a:lnTo>
                  <a:pt x="337185" y="175109"/>
                </a:lnTo>
                <a:lnTo>
                  <a:pt x="337202" y="170721"/>
                </a:lnTo>
                <a:lnTo>
                  <a:pt x="321204" y="170721"/>
                </a:lnTo>
                <a:lnTo>
                  <a:pt x="274299" y="143110"/>
                </a:lnTo>
                <a:close/>
              </a:path>
              <a:path w="400684" h="285750">
                <a:moveTo>
                  <a:pt x="151444" y="0"/>
                </a:moveTo>
                <a:lnTo>
                  <a:pt x="139295" y="743"/>
                </a:lnTo>
                <a:lnTo>
                  <a:pt x="128312" y="5989"/>
                </a:lnTo>
                <a:lnTo>
                  <a:pt x="119892" y="15373"/>
                </a:lnTo>
                <a:lnTo>
                  <a:pt x="115773" y="27289"/>
                </a:lnTo>
                <a:lnTo>
                  <a:pt x="116517" y="39438"/>
                </a:lnTo>
                <a:lnTo>
                  <a:pt x="121762" y="50422"/>
                </a:lnTo>
                <a:lnTo>
                  <a:pt x="131146" y="58842"/>
                </a:lnTo>
                <a:lnTo>
                  <a:pt x="219997" y="111144"/>
                </a:lnTo>
                <a:lnTo>
                  <a:pt x="337437" y="111610"/>
                </a:lnTo>
                <a:lnTo>
                  <a:pt x="337185" y="175109"/>
                </a:lnTo>
                <a:lnTo>
                  <a:pt x="345828" y="175109"/>
                </a:lnTo>
                <a:lnTo>
                  <a:pt x="400323" y="143609"/>
                </a:lnTo>
                <a:lnTo>
                  <a:pt x="163360" y="4119"/>
                </a:lnTo>
                <a:lnTo>
                  <a:pt x="151444" y="0"/>
                </a:lnTo>
                <a:close/>
              </a:path>
              <a:path w="400684" h="285750">
                <a:moveTo>
                  <a:pt x="251" y="110273"/>
                </a:moveTo>
                <a:lnTo>
                  <a:pt x="0" y="173772"/>
                </a:lnTo>
                <a:lnTo>
                  <a:pt x="219746" y="174643"/>
                </a:lnTo>
                <a:lnTo>
                  <a:pt x="274299" y="143110"/>
                </a:lnTo>
                <a:lnTo>
                  <a:pt x="219997" y="111144"/>
                </a:lnTo>
                <a:lnTo>
                  <a:pt x="251" y="110273"/>
                </a:lnTo>
                <a:close/>
              </a:path>
              <a:path w="400684" h="285750">
                <a:moveTo>
                  <a:pt x="321422" y="115871"/>
                </a:moveTo>
                <a:lnTo>
                  <a:pt x="274299" y="143110"/>
                </a:lnTo>
                <a:lnTo>
                  <a:pt x="321204" y="170721"/>
                </a:lnTo>
                <a:lnTo>
                  <a:pt x="321422" y="115871"/>
                </a:lnTo>
                <a:close/>
              </a:path>
              <a:path w="400684" h="285750">
                <a:moveTo>
                  <a:pt x="337421" y="115871"/>
                </a:moveTo>
                <a:lnTo>
                  <a:pt x="321422" y="115871"/>
                </a:lnTo>
                <a:lnTo>
                  <a:pt x="321204" y="170721"/>
                </a:lnTo>
                <a:lnTo>
                  <a:pt x="337202" y="170721"/>
                </a:lnTo>
                <a:lnTo>
                  <a:pt x="337421" y="115871"/>
                </a:lnTo>
                <a:close/>
              </a:path>
              <a:path w="400684" h="285750">
                <a:moveTo>
                  <a:pt x="219997" y="111144"/>
                </a:moveTo>
                <a:lnTo>
                  <a:pt x="274299" y="143110"/>
                </a:lnTo>
                <a:lnTo>
                  <a:pt x="321422" y="115871"/>
                </a:lnTo>
                <a:lnTo>
                  <a:pt x="337421" y="115871"/>
                </a:lnTo>
                <a:lnTo>
                  <a:pt x="337437" y="111610"/>
                </a:lnTo>
                <a:lnTo>
                  <a:pt x="219997" y="111144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8115174" y="2928202"/>
            <a:ext cx="400685" cy="285750"/>
          </a:xfrm>
          <a:custGeom>
            <a:avLst/>
            <a:gdLst/>
            <a:ahLst/>
            <a:cxnLst/>
            <a:rect l="l" t="t" r="r" b="b"/>
            <a:pathLst>
              <a:path w="400684" h="285750">
                <a:moveTo>
                  <a:pt x="219744" y="174644"/>
                </a:moveTo>
                <a:lnTo>
                  <a:pt x="130482" y="226239"/>
                </a:lnTo>
                <a:lnTo>
                  <a:pt x="121031" y="234584"/>
                </a:lnTo>
                <a:lnTo>
                  <a:pt x="115698" y="245526"/>
                </a:lnTo>
                <a:lnTo>
                  <a:pt x="114858" y="257669"/>
                </a:lnTo>
                <a:lnTo>
                  <a:pt x="118883" y="269617"/>
                </a:lnTo>
                <a:lnTo>
                  <a:pt x="127227" y="279068"/>
                </a:lnTo>
                <a:lnTo>
                  <a:pt x="138169" y="284401"/>
                </a:lnTo>
                <a:lnTo>
                  <a:pt x="150311" y="285241"/>
                </a:lnTo>
                <a:lnTo>
                  <a:pt x="162260" y="281216"/>
                </a:lnTo>
                <a:lnTo>
                  <a:pt x="345827" y="175110"/>
                </a:lnTo>
                <a:lnTo>
                  <a:pt x="337185" y="175110"/>
                </a:lnTo>
                <a:lnTo>
                  <a:pt x="219744" y="174644"/>
                </a:lnTo>
                <a:close/>
              </a:path>
              <a:path w="400684" h="285750">
                <a:moveTo>
                  <a:pt x="274299" y="143110"/>
                </a:moveTo>
                <a:lnTo>
                  <a:pt x="219744" y="174644"/>
                </a:lnTo>
                <a:lnTo>
                  <a:pt x="337185" y="175110"/>
                </a:lnTo>
                <a:lnTo>
                  <a:pt x="337202" y="170721"/>
                </a:lnTo>
                <a:lnTo>
                  <a:pt x="321204" y="170721"/>
                </a:lnTo>
                <a:lnTo>
                  <a:pt x="274299" y="143110"/>
                </a:lnTo>
                <a:close/>
              </a:path>
              <a:path w="400684" h="285750">
                <a:moveTo>
                  <a:pt x="151444" y="0"/>
                </a:moveTo>
                <a:lnTo>
                  <a:pt x="139295" y="743"/>
                </a:lnTo>
                <a:lnTo>
                  <a:pt x="128311" y="5989"/>
                </a:lnTo>
                <a:lnTo>
                  <a:pt x="119891" y="15373"/>
                </a:lnTo>
                <a:lnTo>
                  <a:pt x="115772" y="27289"/>
                </a:lnTo>
                <a:lnTo>
                  <a:pt x="116517" y="39438"/>
                </a:lnTo>
                <a:lnTo>
                  <a:pt x="121762" y="50421"/>
                </a:lnTo>
                <a:lnTo>
                  <a:pt x="131146" y="58840"/>
                </a:lnTo>
                <a:lnTo>
                  <a:pt x="219997" y="111144"/>
                </a:lnTo>
                <a:lnTo>
                  <a:pt x="337437" y="111610"/>
                </a:lnTo>
                <a:lnTo>
                  <a:pt x="337185" y="175110"/>
                </a:lnTo>
                <a:lnTo>
                  <a:pt x="345827" y="175110"/>
                </a:lnTo>
                <a:lnTo>
                  <a:pt x="400323" y="143610"/>
                </a:lnTo>
                <a:lnTo>
                  <a:pt x="163360" y="4119"/>
                </a:lnTo>
                <a:lnTo>
                  <a:pt x="151444" y="0"/>
                </a:lnTo>
                <a:close/>
              </a:path>
              <a:path w="400684" h="285750">
                <a:moveTo>
                  <a:pt x="251" y="110272"/>
                </a:moveTo>
                <a:lnTo>
                  <a:pt x="0" y="173772"/>
                </a:lnTo>
                <a:lnTo>
                  <a:pt x="219744" y="174644"/>
                </a:lnTo>
                <a:lnTo>
                  <a:pt x="274299" y="143110"/>
                </a:lnTo>
                <a:lnTo>
                  <a:pt x="219997" y="111144"/>
                </a:lnTo>
                <a:lnTo>
                  <a:pt x="251" y="110272"/>
                </a:lnTo>
                <a:close/>
              </a:path>
              <a:path w="400684" h="285750">
                <a:moveTo>
                  <a:pt x="321421" y="115872"/>
                </a:moveTo>
                <a:lnTo>
                  <a:pt x="274299" y="143110"/>
                </a:lnTo>
                <a:lnTo>
                  <a:pt x="321204" y="170721"/>
                </a:lnTo>
                <a:lnTo>
                  <a:pt x="321421" y="115872"/>
                </a:lnTo>
                <a:close/>
              </a:path>
              <a:path w="400684" h="285750">
                <a:moveTo>
                  <a:pt x="337420" y="115872"/>
                </a:moveTo>
                <a:lnTo>
                  <a:pt x="321421" y="115872"/>
                </a:lnTo>
                <a:lnTo>
                  <a:pt x="321204" y="170721"/>
                </a:lnTo>
                <a:lnTo>
                  <a:pt x="337202" y="170721"/>
                </a:lnTo>
                <a:lnTo>
                  <a:pt x="337420" y="115872"/>
                </a:lnTo>
                <a:close/>
              </a:path>
              <a:path w="400684" h="285750">
                <a:moveTo>
                  <a:pt x="219997" y="111144"/>
                </a:moveTo>
                <a:lnTo>
                  <a:pt x="274299" y="143110"/>
                </a:lnTo>
                <a:lnTo>
                  <a:pt x="321421" y="115872"/>
                </a:lnTo>
                <a:lnTo>
                  <a:pt x="337420" y="115872"/>
                </a:lnTo>
                <a:lnTo>
                  <a:pt x="337437" y="111610"/>
                </a:lnTo>
                <a:lnTo>
                  <a:pt x="219997" y="111144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457290" y="2370117"/>
            <a:ext cx="7230109" cy="285750"/>
          </a:xfrm>
          <a:custGeom>
            <a:avLst/>
            <a:gdLst/>
            <a:ahLst/>
            <a:cxnLst/>
            <a:rect l="l" t="t" r="r" b="b"/>
            <a:pathLst>
              <a:path w="7230109" h="285750">
                <a:moveTo>
                  <a:pt x="7049169" y="174447"/>
                </a:moveTo>
                <a:lnTo>
                  <a:pt x="6960054" y="226299"/>
                </a:lnTo>
                <a:lnTo>
                  <a:pt x="6950627" y="234671"/>
                </a:lnTo>
                <a:lnTo>
                  <a:pt x="6945326" y="245627"/>
                </a:lnTo>
                <a:lnTo>
                  <a:pt x="6944520" y="257772"/>
                </a:lnTo>
                <a:lnTo>
                  <a:pt x="6948580" y="269709"/>
                </a:lnTo>
                <a:lnTo>
                  <a:pt x="6956951" y="279136"/>
                </a:lnTo>
                <a:lnTo>
                  <a:pt x="6967908" y="284437"/>
                </a:lnTo>
                <a:lnTo>
                  <a:pt x="6980053" y="285243"/>
                </a:lnTo>
                <a:lnTo>
                  <a:pt x="6991990" y="281185"/>
                </a:lnTo>
                <a:lnTo>
                  <a:pt x="7175208" y="174576"/>
                </a:lnTo>
                <a:lnTo>
                  <a:pt x="7049169" y="174447"/>
                </a:lnTo>
                <a:close/>
              </a:path>
              <a:path w="7230109" h="285750">
                <a:moveTo>
                  <a:pt x="7103631" y="142757"/>
                </a:moveTo>
                <a:lnTo>
                  <a:pt x="7049169" y="174447"/>
                </a:lnTo>
                <a:lnTo>
                  <a:pt x="7166683" y="174576"/>
                </a:lnTo>
                <a:lnTo>
                  <a:pt x="7166688" y="170234"/>
                </a:lnTo>
                <a:lnTo>
                  <a:pt x="7150615" y="170234"/>
                </a:lnTo>
                <a:lnTo>
                  <a:pt x="7103631" y="142757"/>
                </a:lnTo>
                <a:close/>
              </a:path>
              <a:path w="7230109" h="285750">
                <a:moveTo>
                  <a:pt x="6980366" y="0"/>
                </a:moveTo>
                <a:lnTo>
                  <a:pt x="6968219" y="778"/>
                </a:lnTo>
                <a:lnTo>
                  <a:pt x="6957251" y="6055"/>
                </a:lnTo>
                <a:lnTo>
                  <a:pt x="6948858" y="15464"/>
                </a:lnTo>
                <a:lnTo>
                  <a:pt x="6944773" y="27392"/>
                </a:lnTo>
                <a:lnTo>
                  <a:pt x="6945552" y="39538"/>
                </a:lnTo>
                <a:lnTo>
                  <a:pt x="6950829" y="50507"/>
                </a:lnTo>
                <a:lnTo>
                  <a:pt x="6960237" y="58899"/>
                </a:lnTo>
                <a:lnTo>
                  <a:pt x="7049237" y="110947"/>
                </a:lnTo>
                <a:lnTo>
                  <a:pt x="7166753" y="111076"/>
                </a:lnTo>
                <a:lnTo>
                  <a:pt x="7166683" y="174576"/>
                </a:lnTo>
                <a:lnTo>
                  <a:pt x="7175208" y="174576"/>
                </a:lnTo>
                <a:lnTo>
                  <a:pt x="7229656" y="142894"/>
                </a:lnTo>
                <a:lnTo>
                  <a:pt x="6992293" y="4085"/>
                </a:lnTo>
                <a:lnTo>
                  <a:pt x="6980366" y="0"/>
                </a:lnTo>
                <a:close/>
              </a:path>
              <a:path w="7230109" h="285750">
                <a:moveTo>
                  <a:pt x="68" y="103207"/>
                </a:moveTo>
                <a:lnTo>
                  <a:pt x="0" y="166707"/>
                </a:lnTo>
                <a:lnTo>
                  <a:pt x="7049169" y="174447"/>
                </a:lnTo>
                <a:lnTo>
                  <a:pt x="7103631" y="142757"/>
                </a:lnTo>
                <a:lnTo>
                  <a:pt x="7049237" y="110947"/>
                </a:lnTo>
                <a:lnTo>
                  <a:pt x="68" y="103207"/>
                </a:lnTo>
                <a:close/>
              </a:path>
              <a:path w="7230109" h="285750">
                <a:moveTo>
                  <a:pt x="7150676" y="115384"/>
                </a:moveTo>
                <a:lnTo>
                  <a:pt x="7103631" y="142757"/>
                </a:lnTo>
                <a:lnTo>
                  <a:pt x="7150615" y="170234"/>
                </a:lnTo>
                <a:lnTo>
                  <a:pt x="7150676" y="115384"/>
                </a:lnTo>
                <a:close/>
              </a:path>
              <a:path w="7230109" h="285750">
                <a:moveTo>
                  <a:pt x="7166748" y="115384"/>
                </a:moveTo>
                <a:lnTo>
                  <a:pt x="7150676" y="115384"/>
                </a:lnTo>
                <a:lnTo>
                  <a:pt x="7150615" y="170234"/>
                </a:lnTo>
                <a:lnTo>
                  <a:pt x="7166688" y="170234"/>
                </a:lnTo>
                <a:lnTo>
                  <a:pt x="7166748" y="115384"/>
                </a:lnTo>
                <a:close/>
              </a:path>
              <a:path w="7230109" h="285750">
                <a:moveTo>
                  <a:pt x="7049237" y="110947"/>
                </a:moveTo>
                <a:lnTo>
                  <a:pt x="7103631" y="142757"/>
                </a:lnTo>
                <a:lnTo>
                  <a:pt x="7150676" y="115384"/>
                </a:lnTo>
                <a:lnTo>
                  <a:pt x="7166748" y="115384"/>
                </a:lnTo>
                <a:lnTo>
                  <a:pt x="7166753" y="111076"/>
                </a:lnTo>
                <a:lnTo>
                  <a:pt x="7049237" y="11094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676252" y="1773577"/>
            <a:ext cx="4572635" cy="287020"/>
          </a:xfrm>
          <a:custGeom>
            <a:avLst/>
            <a:gdLst/>
            <a:ahLst/>
            <a:cxnLst/>
            <a:rect l="l" t="t" r="r" b="b"/>
            <a:pathLst>
              <a:path w="4572635" h="287019">
                <a:moveTo>
                  <a:pt x="4322897" y="1413"/>
                </a:moveTo>
                <a:lnTo>
                  <a:pt x="4310751" y="2201"/>
                </a:lnTo>
                <a:lnTo>
                  <a:pt x="4299786" y="7486"/>
                </a:lnTo>
                <a:lnTo>
                  <a:pt x="4291401" y="16901"/>
                </a:lnTo>
                <a:lnTo>
                  <a:pt x="4287325" y="28832"/>
                </a:lnTo>
                <a:lnTo>
                  <a:pt x="4288113" y="40978"/>
                </a:lnTo>
                <a:lnTo>
                  <a:pt x="4293398" y="51943"/>
                </a:lnTo>
                <a:lnTo>
                  <a:pt x="4302813" y="60328"/>
                </a:lnTo>
                <a:lnTo>
                  <a:pt x="4391852" y="112309"/>
                </a:lnTo>
                <a:lnTo>
                  <a:pt x="4509316" y="112350"/>
                </a:lnTo>
                <a:lnTo>
                  <a:pt x="4509295" y="175850"/>
                </a:lnTo>
                <a:lnTo>
                  <a:pt x="4391760" y="175850"/>
                </a:lnTo>
                <a:lnTo>
                  <a:pt x="4302754" y="227728"/>
                </a:lnTo>
                <a:lnTo>
                  <a:pt x="4293334" y="236107"/>
                </a:lnTo>
                <a:lnTo>
                  <a:pt x="4288041" y="247068"/>
                </a:lnTo>
                <a:lnTo>
                  <a:pt x="4287245" y="259213"/>
                </a:lnTo>
                <a:lnTo>
                  <a:pt x="4291313" y="271147"/>
                </a:lnTo>
                <a:lnTo>
                  <a:pt x="4299692" y="280568"/>
                </a:lnTo>
                <a:lnTo>
                  <a:pt x="4310653" y="285860"/>
                </a:lnTo>
                <a:lnTo>
                  <a:pt x="4322798" y="286657"/>
                </a:lnTo>
                <a:lnTo>
                  <a:pt x="4334732" y="282590"/>
                </a:lnTo>
                <a:lnTo>
                  <a:pt x="4517859" y="175850"/>
                </a:lnTo>
                <a:lnTo>
                  <a:pt x="4509295" y="175850"/>
                </a:lnTo>
                <a:lnTo>
                  <a:pt x="4517929" y="175809"/>
                </a:lnTo>
                <a:lnTo>
                  <a:pt x="4572294" y="144122"/>
                </a:lnTo>
                <a:lnTo>
                  <a:pt x="4334828" y="5490"/>
                </a:lnTo>
                <a:lnTo>
                  <a:pt x="4322897" y="1413"/>
                </a:lnTo>
                <a:close/>
              </a:path>
              <a:path w="4572635" h="287019">
                <a:moveTo>
                  <a:pt x="249496" y="0"/>
                </a:moveTo>
                <a:lnTo>
                  <a:pt x="237562" y="4067"/>
                </a:lnTo>
                <a:lnTo>
                  <a:pt x="0" y="142534"/>
                </a:lnTo>
                <a:lnTo>
                  <a:pt x="237465" y="281167"/>
                </a:lnTo>
                <a:lnTo>
                  <a:pt x="249396" y="285243"/>
                </a:lnTo>
                <a:lnTo>
                  <a:pt x="261543" y="284455"/>
                </a:lnTo>
                <a:lnTo>
                  <a:pt x="272507" y="279170"/>
                </a:lnTo>
                <a:lnTo>
                  <a:pt x="280893" y="269755"/>
                </a:lnTo>
                <a:lnTo>
                  <a:pt x="284969" y="257824"/>
                </a:lnTo>
                <a:lnTo>
                  <a:pt x="284181" y="245678"/>
                </a:lnTo>
                <a:lnTo>
                  <a:pt x="278896" y="234714"/>
                </a:lnTo>
                <a:lnTo>
                  <a:pt x="269481" y="226329"/>
                </a:lnTo>
                <a:lnTo>
                  <a:pt x="180442" y="174348"/>
                </a:lnTo>
                <a:lnTo>
                  <a:pt x="62976" y="174307"/>
                </a:lnTo>
                <a:lnTo>
                  <a:pt x="62999" y="110807"/>
                </a:lnTo>
                <a:lnTo>
                  <a:pt x="180532" y="110807"/>
                </a:lnTo>
                <a:lnTo>
                  <a:pt x="269539" y="58928"/>
                </a:lnTo>
                <a:lnTo>
                  <a:pt x="278960" y="50549"/>
                </a:lnTo>
                <a:lnTo>
                  <a:pt x="284252" y="39588"/>
                </a:lnTo>
                <a:lnTo>
                  <a:pt x="285048" y="27443"/>
                </a:lnTo>
                <a:lnTo>
                  <a:pt x="280981" y="15509"/>
                </a:lnTo>
                <a:lnTo>
                  <a:pt x="272602" y="6088"/>
                </a:lnTo>
                <a:lnTo>
                  <a:pt x="261641" y="796"/>
                </a:lnTo>
                <a:lnTo>
                  <a:pt x="249496" y="0"/>
                </a:lnTo>
                <a:close/>
              </a:path>
              <a:path w="4572635" h="287019">
                <a:moveTo>
                  <a:pt x="4446270" y="144078"/>
                </a:moveTo>
                <a:lnTo>
                  <a:pt x="4391830" y="175809"/>
                </a:lnTo>
                <a:lnTo>
                  <a:pt x="4509295" y="175850"/>
                </a:lnTo>
                <a:lnTo>
                  <a:pt x="4509296" y="171519"/>
                </a:lnTo>
                <a:lnTo>
                  <a:pt x="4493275" y="171519"/>
                </a:lnTo>
                <a:lnTo>
                  <a:pt x="4446270" y="144078"/>
                </a:lnTo>
                <a:close/>
              </a:path>
              <a:path w="4572635" h="287019">
                <a:moveTo>
                  <a:pt x="180462" y="110848"/>
                </a:moveTo>
                <a:lnTo>
                  <a:pt x="126024" y="142578"/>
                </a:lnTo>
                <a:lnTo>
                  <a:pt x="180442" y="174348"/>
                </a:lnTo>
                <a:lnTo>
                  <a:pt x="4391830" y="175809"/>
                </a:lnTo>
                <a:lnTo>
                  <a:pt x="4446270" y="144078"/>
                </a:lnTo>
                <a:lnTo>
                  <a:pt x="4391852" y="112309"/>
                </a:lnTo>
                <a:lnTo>
                  <a:pt x="180462" y="110848"/>
                </a:lnTo>
                <a:close/>
              </a:path>
              <a:path w="4572635" h="287019">
                <a:moveTo>
                  <a:pt x="62999" y="110807"/>
                </a:moveTo>
                <a:lnTo>
                  <a:pt x="62976" y="174307"/>
                </a:lnTo>
                <a:lnTo>
                  <a:pt x="180442" y="174348"/>
                </a:lnTo>
                <a:lnTo>
                  <a:pt x="172972" y="169986"/>
                </a:lnTo>
                <a:lnTo>
                  <a:pt x="79000" y="169986"/>
                </a:lnTo>
                <a:lnTo>
                  <a:pt x="79019" y="115136"/>
                </a:lnTo>
                <a:lnTo>
                  <a:pt x="173104" y="115136"/>
                </a:lnTo>
                <a:lnTo>
                  <a:pt x="180462" y="110848"/>
                </a:lnTo>
                <a:lnTo>
                  <a:pt x="62999" y="110807"/>
                </a:lnTo>
                <a:close/>
              </a:path>
              <a:path w="4572635" h="287019">
                <a:moveTo>
                  <a:pt x="4493294" y="116669"/>
                </a:moveTo>
                <a:lnTo>
                  <a:pt x="4446270" y="144078"/>
                </a:lnTo>
                <a:lnTo>
                  <a:pt x="4493275" y="171519"/>
                </a:lnTo>
                <a:lnTo>
                  <a:pt x="4493294" y="116669"/>
                </a:lnTo>
                <a:close/>
              </a:path>
              <a:path w="4572635" h="287019">
                <a:moveTo>
                  <a:pt x="4509315" y="116669"/>
                </a:moveTo>
                <a:lnTo>
                  <a:pt x="4493294" y="116669"/>
                </a:lnTo>
                <a:lnTo>
                  <a:pt x="4493275" y="171519"/>
                </a:lnTo>
                <a:lnTo>
                  <a:pt x="4509296" y="171519"/>
                </a:lnTo>
                <a:lnTo>
                  <a:pt x="4509315" y="116669"/>
                </a:lnTo>
                <a:close/>
              </a:path>
              <a:path w="4572635" h="287019">
                <a:moveTo>
                  <a:pt x="79019" y="115136"/>
                </a:moveTo>
                <a:lnTo>
                  <a:pt x="79000" y="169986"/>
                </a:lnTo>
                <a:lnTo>
                  <a:pt x="126024" y="142578"/>
                </a:lnTo>
                <a:lnTo>
                  <a:pt x="79019" y="115136"/>
                </a:lnTo>
                <a:close/>
              </a:path>
              <a:path w="4572635" h="287019">
                <a:moveTo>
                  <a:pt x="126024" y="142578"/>
                </a:moveTo>
                <a:lnTo>
                  <a:pt x="79000" y="169986"/>
                </a:lnTo>
                <a:lnTo>
                  <a:pt x="172972" y="169986"/>
                </a:lnTo>
                <a:lnTo>
                  <a:pt x="126024" y="142578"/>
                </a:lnTo>
                <a:close/>
              </a:path>
              <a:path w="4572635" h="287019">
                <a:moveTo>
                  <a:pt x="4391852" y="112309"/>
                </a:moveTo>
                <a:lnTo>
                  <a:pt x="4446270" y="144078"/>
                </a:lnTo>
                <a:lnTo>
                  <a:pt x="4493294" y="116669"/>
                </a:lnTo>
                <a:lnTo>
                  <a:pt x="4509315" y="116669"/>
                </a:lnTo>
                <a:lnTo>
                  <a:pt x="4509316" y="112350"/>
                </a:lnTo>
                <a:lnTo>
                  <a:pt x="4391852" y="112309"/>
                </a:lnTo>
                <a:close/>
              </a:path>
              <a:path w="4572635" h="287019">
                <a:moveTo>
                  <a:pt x="173104" y="115136"/>
                </a:moveTo>
                <a:lnTo>
                  <a:pt x="79019" y="115136"/>
                </a:lnTo>
                <a:lnTo>
                  <a:pt x="126024" y="142578"/>
                </a:lnTo>
                <a:lnTo>
                  <a:pt x="173104" y="115136"/>
                </a:lnTo>
                <a:close/>
              </a:path>
              <a:path w="4572635" h="287019">
                <a:moveTo>
                  <a:pt x="180532" y="110807"/>
                </a:moveTo>
                <a:lnTo>
                  <a:pt x="62999" y="110807"/>
                </a:lnTo>
                <a:lnTo>
                  <a:pt x="180462" y="110848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2921952" y="1355852"/>
            <a:ext cx="2157095" cy="58039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817880" marR="5080" indent="-805815">
              <a:lnSpc>
                <a:spcPct val="102200"/>
              </a:lnSpc>
              <a:spcBef>
                <a:spcPts val="50"/>
              </a:spcBef>
            </a:pPr>
            <a:r>
              <a:rPr sz="1800" b="1" spc="-10" dirty="0">
                <a:latin typeface="Times New Roman"/>
                <a:cs typeface="Times New Roman"/>
              </a:rPr>
              <a:t>Provisioning response  </a:t>
            </a:r>
            <a:r>
              <a:rPr sz="1800" b="1" spc="-5" dirty="0">
                <a:latin typeface="Times New Roman"/>
                <a:cs typeface="Times New Roman"/>
              </a:rPr>
              <a:t>delay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0" name="object 40"/>
          <p:cNvSpPr/>
          <p:nvPr/>
        </p:nvSpPr>
        <p:spPr>
          <a:xfrm>
            <a:off x="4000374" y="2972652"/>
            <a:ext cx="400685" cy="285750"/>
          </a:xfrm>
          <a:custGeom>
            <a:avLst/>
            <a:gdLst/>
            <a:ahLst/>
            <a:cxnLst/>
            <a:rect l="l" t="t" r="r" b="b"/>
            <a:pathLst>
              <a:path w="400685" h="285750">
                <a:moveTo>
                  <a:pt x="219744" y="174644"/>
                </a:moveTo>
                <a:lnTo>
                  <a:pt x="130482" y="226239"/>
                </a:lnTo>
                <a:lnTo>
                  <a:pt x="121031" y="234584"/>
                </a:lnTo>
                <a:lnTo>
                  <a:pt x="115698" y="245526"/>
                </a:lnTo>
                <a:lnTo>
                  <a:pt x="114858" y="257669"/>
                </a:lnTo>
                <a:lnTo>
                  <a:pt x="118883" y="269617"/>
                </a:lnTo>
                <a:lnTo>
                  <a:pt x="127227" y="279068"/>
                </a:lnTo>
                <a:lnTo>
                  <a:pt x="138169" y="284401"/>
                </a:lnTo>
                <a:lnTo>
                  <a:pt x="150311" y="285241"/>
                </a:lnTo>
                <a:lnTo>
                  <a:pt x="162260" y="281216"/>
                </a:lnTo>
                <a:lnTo>
                  <a:pt x="345827" y="175110"/>
                </a:lnTo>
                <a:lnTo>
                  <a:pt x="337185" y="175110"/>
                </a:lnTo>
                <a:lnTo>
                  <a:pt x="219744" y="174644"/>
                </a:lnTo>
                <a:close/>
              </a:path>
              <a:path w="400685" h="285750">
                <a:moveTo>
                  <a:pt x="274299" y="143110"/>
                </a:moveTo>
                <a:lnTo>
                  <a:pt x="219744" y="174644"/>
                </a:lnTo>
                <a:lnTo>
                  <a:pt x="337185" y="175110"/>
                </a:lnTo>
                <a:lnTo>
                  <a:pt x="337202" y="170721"/>
                </a:lnTo>
                <a:lnTo>
                  <a:pt x="321204" y="170721"/>
                </a:lnTo>
                <a:lnTo>
                  <a:pt x="274299" y="143110"/>
                </a:lnTo>
                <a:close/>
              </a:path>
              <a:path w="400685" h="285750">
                <a:moveTo>
                  <a:pt x="151444" y="0"/>
                </a:moveTo>
                <a:lnTo>
                  <a:pt x="139295" y="743"/>
                </a:lnTo>
                <a:lnTo>
                  <a:pt x="128312" y="5989"/>
                </a:lnTo>
                <a:lnTo>
                  <a:pt x="119893" y="15373"/>
                </a:lnTo>
                <a:lnTo>
                  <a:pt x="115773" y="27289"/>
                </a:lnTo>
                <a:lnTo>
                  <a:pt x="116517" y="39438"/>
                </a:lnTo>
                <a:lnTo>
                  <a:pt x="121762" y="50421"/>
                </a:lnTo>
                <a:lnTo>
                  <a:pt x="131146" y="58840"/>
                </a:lnTo>
                <a:lnTo>
                  <a:pt x="219997" y="111144"/>
                </a:lnTo>
                <a:lnTo>
                  <a:pt x="337437" y="111610"/>
                </a:lnTo>
                <a:lnTo>
                  <a:pt x="337185" y="175110"/>
                </a:lnTo>
                <a:lnTo>
                  <a:pt x="345827" y="175110"/>
                </a:lnTo>
                <a:lnTo>
                  <a:pt x="400323" y="143610"/>
                </a:lnTo>
                <a:lnTo>
                  <a:pt x="163360" y="4119"/>
                </a:lnTo>
                <a:lnTo>
                  <a:pt x="151444" y="0"/>
                </a:lnTo>
                <a:close/>
              </a:path>
              <a:path w="400685" h="285750">
                <a:moveTo>
                  <a:pt x="251" y="110272"/>
                </a:moveTo>
                <a:lnTo>
                  <a:pt x="0" y="173772"/>
                </a:lnTo>
                <a:lnTo>
                  <a:pt x="219744" y="174644"/>
                </a:lnTo>
                <a:lnTo>
                  <a:pt x="274299" y="143110"/>
                </a:lnTo>
                <a:lnTo>
                  <a:pt x="219997" y="111144"/>
                </a:lnTo>
                <a:lnTo>
                  <a:pt x="251" y="110272"/>
                </a:lnTo>
                <a:close/>
              </a:path>
              <a:path w="400685" h="285750">
                <a:moveTo>
                  <a:pt x="321421" y="115872"/>
                </a:moveTo>
                <a:lnTo>
                  <a:pt x="274299" y="143110"/>
                </a:lnTo>
                <a:lnTo>
                  <a:pt x="321204" y="170721"/>
                </a:lnTo>
                <a:lnTo>
                  <a:pt x="321421" y="115872"/>
                </a:lnTo>
                <a:close/>
              </a:path>
              <a:path w="400685" h="285750">
                <a:moveTo>
                  <a:pt x="337420" y="115872"/>
                </a:moveTo>
                <a:lnTo>
                  <a:pt x="321421" y="115872"/>
                </a:lnTo>
                <a:lnTo>
                  <a:pt x="321204" y="170721"/>
                </a:lnTo>
                <a:lnTo>
                  <a:pt x="337202" y="170721"/>
                </a:lnTo>
                <a:lnTo>
                  <a:pt x="337420" y="115872"/>
                </a:lnTo>
                <a:close/>
              </a:path>
              <a:path w="400685" h="285750">
                <a:moveTo>
                  <a:pt x="219997" y="111144"/>
                </a:moveTo>
                <a:lnTo>
                  <a:pt x="274299" y="143110"/>
                </a:lnTo>
                <a:lnTo>
                  <a:pt x="321421" y="115872"/>
                </a:lnTo>
                <a:lnTo>
                  <a:pt x="337420" y="115872"/>
                </a:lnTo>
                <a:lnTo>
                  <a:pt x="337437" y="111610"/>
                </a:lnTo>
                <a:lnTo>
                  <a:pt x="219997" y="111144"/>
                </a:lnTo>
                <a:close/>
              </a:path>
            </a:pathLst>
          </a:custGeom>
          <a:solidFill>
            <a:srgbClr val="00B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2021839" y="3393440"/>
            <a:ext cx="88773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1500" b="1" dirty="0">
                <a:latin typeface="Garamond"/>
                <a:cs typeface="Garamond"/>
              </a:rPr>
              <a:t>A</a:t>
            </a:r>
            <a:r>
              <a:rPr sz="1500" b="1" spc="-5" dirty="0">
                <a:latin typeface="Garamond"/>
                <a:cs typeface="Garamond"/>
              </a:rPr>
              <a:t>dm</a:t>
            </a:r>
            <a:r>
              <a:rPr sz="1500" b="1" dirty="0">
                <a:latin typeface="Garamond"/>
                <a:cs typeface="Garamond"/>
              </a:rPr>
              <a:t>i</a:t>
            </a:r>
            <a:r>
              <a:rPr sz="1500" b="1" spc="-5" dirty="0">
                <a:latin typeface="Garamond"/>
                <a:cs typeface="Garamond"/>
              </a:rPr>
              <a:t>ss</a:t>
            </a:r>
            <a:r>
              <a:rPr sz="1500" b="1" dirty="0">
                <a:latin typeface="Garamond"/>
                <a:cs typeface="Garamond"/>
              </a:rPr>
              <a:t>i</a:t>
            </a:r>
            <a:r>
              <a:rPr sz="1500" b="1" spc="5" dirty="0">
                <a:latin typeface="Garamond"/>
                <a:cs typeface="Garamond"/>
              </a:rPr>
              <a:t>o</a:t>
            </a:r>
            <a:r>
              <a:rPr sz="1500" b="1" dirty="0">
                <a:latin typeface="Garamond"/>
                <a:cs typeface="Garamond"/>
              </a:rPr>
              <a:t>n  control</a:t>
            </a:r>
            <a:endParaRPr sz="1500">
              <a:latin typeface="Garamond"/>
              <a:cs typeface="Garamond"/>
            </a:endParaRPr>
          </a:p>
        </p:txBody>
      </p:sp>
      <p:sp>
        <p:nvSpPr>
          <p:cNvPr id="42" name="object 42"/>
          <p:cNvSpPr txBox="1"/>
          <p:nvPr/>
        </p:nvSpPr>
        <p:spPr>
          <a:xfrm>
            <a:off x="6951027" y="6074155"/>
            <a:ext cx="1581785" cy="565150"/>
          </a:xfrm>
          <a:prstGeom prst="rect">
            <a:avLst/>
          </a:prstGeom>
        </p:spPr>
        <p:txBody>
          <a:bodyPr vert="horz" wrap="square" lIns="0" tIns="28575" rIns="0" bIns="0" rtlCol="0">
            <a:spAutoFit/>
          </a:bodyPr>
          <a:lstStyle/>
          <a:p>
            <a:pPr marL="12700" marR="5080">
              <a:lnSpc>
                <a:spcPts val="2090"/>
              </a:lnSpc>
              <a:spcBef>
                <a:spcPts val="225"/>
              </a:spcBef>
            </a:pPr>
            <a:r>
              <a:rPr sz="1800" spc="-5" dirty="0">
                <a:latin typeface="Arial"/>
                <a:cs typeface="Arial"/>
              </a:rPr>
              <a:t>Source: </a:t>
            </a:r>
            <a:r>
              <a:rPr sz="1800" b="1" dirty="0">
                <a:latin typeface="Garamond"/>
                <a:cs typeface="Garamond"/>
              </a:rPr>
              <a:t>Rahul  Ghosh, </a:t>
            </a:r>
            <a:r>
              <a:rPr sz="1800" b="1" spc="-5" dirty="0">
                <a:latin typeface="Garamond"/>
                <a:cs typeface="Garamond"/>
              </a:rPr>
              <a:t>Duke</a:t>
            </a:r>
            <a:r>
              <a:rPr sz="1800" b="1" spc="-95" dirty="0">
                <a:latin typeface="Garamond"/>
                <a:cs typeface="Garamond"/>
              </a:rPr>
              <a:t> </a:t>
            </a:r>
            <a:r>
              <a:rPr sz="1800" b="1" spc="-70" dirty="0">
                <a:latin typeface="Garamond"/>
                <a:cs typeface="Garamond"/>
              </a:rPr>
              <a:t>U.</a:t>
            </a:r>
            <a:endParaRPr sz="1800">
              <a:latin typeface="Garamond"/>
              <a:cs typeface="Garamon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730377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Before </a:t>
            </a:r>
            <a:r>
              <a:rPr spc="10" dirty="0"/>
              <a:t>Virtual, </a:t>
            </a:r>
            <a:r>
              <a:rPr dirty="0"/>
              <a:t>a </a:t>
            </a:r>
            <a:r>
              <a:rPr spc="-15" dirty="0"/>
              <a:t>Physical</a:t>
            </a:r>
            <a:r>
              <a:rPr spc="-50" dirty="0"/>
              <a:t> </a:t>
            </a:r>
            <a:r>
              <a:rPr spc="-5" dirty="0"/>
              <a:t>Machine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12544" y="1456435"/>
            <a:ext cx="6179820" cy="2890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00"/>
              </a:spcBef>
              <a:buClr>
                <a:srgbClr val="9B2D1F"/>
              </a:buClr>
              <a:buSzPct val="83333"/>
              <a:buFont typeface="Wingdings 2"/>
              <a:buChar char=""/>
              <a:tabLst>
                <a:tab pos="241300" algn="l"/>
              </a:tabLst>
            </a:pPr>
            <a:r>
              <a:rPr sz="2400" spc="-10" dirty="0">
                <a:latin typeface="Garamond"/>
                <a:cs typeface="Garamond"/>
              </a:rPr>
              <a:t>Physical </a:t>
            </a:r>
            <a:r>
              <a:rPr sz="2400" spc="-5" dirty="0">
                <a:latin typeface="Garamond"/>
                <a:cs typeface="Garamond"/>
              </a:rPr>
              <a:t>machines </a:t>
            </a:r>
            <a:r>
              <a:rPr sz="2400" spc="-15" dirty="0">
                <a:latin typeface="Garamond"/>
                <a:cs typeface="Garamond"/>
              </a:rPr>
              <a:t>may</a:t>
            </a:r>
            <a:r>
              <a:rPr sz="2400" spc="5" dirty="0">
                <a:latin typeface="Garamond"/>
                <a:cs typeface="Garamond"/>
              </a:rPr>
              <a:t> </a:t>
            </a:r>
            <a:r>
              <a:rPr sz="2400" dirty="0">
                <a:latin typeface="Garamond"/>
                <a:cs typeface="Garamond"/>
              </a:rPr>
              <a:t>be:</a:t>
            </a:r>
            <a:endParaRPr sz="2400">
              <a:latin typeface="Garamond"/>
              <a:cs typeface="Garamond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rgbClr val="9B2D1F"/>
              </a:buClr>
              <a:buFont typeface="Wingdings 2"/>
              <a:buChar char=""/>
            </a:pPr>
            <a:endParaRPr sz="3300">
              <a:latin typeface="Garamond"/>
              <a:cs typeface="Garamond"/>
            </a:endParaRPr>
          </a:p>
          <a:p>
            <a:pPr marL="241300" indent="-228600">
              <a:lnSpc>
                <a:spcPct val="100000"/>
              </a:lnSpc>
              <a:buClr>
                <a:srgbClr val="9B2D1F"/>
              </a:buClr>
              <a:buSzPct val="83333"/>
              <a:buFont typeface="Wingdings 2"/>
              <a:buChar char=""/>
              <a:tabLst>
                <a:tab pos="241300" algn="l"/>
              </a:tabLst>
            </a:pPr>
            <a:r>
              <a:rPr sz="2400" dirty="0">
                <a:latin typeface="Garamond"/>
                <a:cs typeface="Garamond"/>
              </a:rPr>
              <a:t>hot </a:t>
            </a:r>
            <a:r>
              <a:rPr sz="2400" spc="5" dirty="0">
                <a:latin typeface="Garamond"/>
                <a:cs typeface="Garamond"/>
              </a:rPr>
              <a:t>(running </a:t>
            </a:r>
            <a:r>
              <a:rPr sz="2400" dirty="0">
                <a:latin typeface="Garamond"/>
                <a:cs typeface="Garamond"/>
              </a:rPr>
              <a:t>with </a:t>
            </a:r>
            <a:r>
              <a:rPr sz="2400" spc="-5" dirty="0">
                <a:latin typeface="Garamond"/>
                <a:cs typeface="Garamond"/>
              </a:rPr>
              <a:t>VM</a:t>
            </a:r>
            <a:r>
              <a:rPr sz="2400" spc="-15" dirty="0">
                <a:latin typeface="Garamond"/>
                <a:cs typeface="Garamond"/>
              </a:rPr>
              <a:t> </a:t>
            </a:r>
            <a:r>
              <a:rPr sz="2400" spc="-5" dirty="0">
                <a:latin typeface="Garamond"/>
                <a:cs typeface="Garamond"/>
              </a:rPr>
              <a:t>instantiated)</a:t>
            </a:r>
            <a:endParaRPr sz="2400">
              <a:latin typeface="Garamond"/>
              <a:cs typeface="Garamond"/>
            </a:endParaRPr>
          </a:p>
          <a:p>
            <a:pPr>
              <a:lnSpc>
                <a:spcPct val="100000"/>
              </a:lnSpc>
              <a:buClr>
                <a:srgbClr val="9B2D1F"/>
              </a:buClr>
              <a:buFont typeface="Wingdings 2"/>
              <a:buChar char=""/>
            </a:pPr>
            <a:endParaRPr sz="3200">
              <a:latin typeface="Garamond"/>
              <a:cs typeface="Garamond"/>
            </a:endParaRPr>
          </a:p>
          <a:p>
            <a:pPr marL="241300" indent="-228600">
              <a:lnSpc>
                <a:spcPct val="100000"/>
              </a:lnSpc>
              <a:buClr>
                <a:srgbClr val="9B2D1F"/>
              </a:buClr>
              <a:buSzPct val="83333"/>
              <a:buFont typeface="Wingdings 2"/>
              <a:buChar char=""/>
              <a:tabLst>
                <a:tab pos="241300" algn="l"/>
              </a:tabLst>
            </a:pPr>
            <a:r>
              <a:rPr sz="2400" spc="10" dirty="0">
                <a:latin typeface="Garamond"/>
                <a:cs typeface="Garamond"/>
              </a:rPr>
              <a:t>warm </a:t>
            </a:r>
            <a:r>
              <a:rPr sz="2400" spc="5" dirty="0">
                <a:latin typeface="Garamond"/>
                <a:cs typeface="Garamond"/>
              </a:rPr>
              <a:t>(turned </a:t>
            </a:r>
            <a:r>
              <a:rPr sz="2400" dirty="0">
                <a:latin typeface="Garamond"/>
                <a:cs typeface="Garamond"/>
              </a:rPr>
              <a:t>on </a:t>
            </a:r>
            <a:r>
              <a:rPr sz="2400" spc="-5" dirty="0">
                <a:latin typeface="Garamond"/>
                <a:cs typeface="Garamond"/>
              </a:rPr>
              <a:t>but VM </a:t>
            </a:r>
            <a:r>
              <a:rPr sz="2400" dirty="0">
                <a:latin typeface="Garamond"/>
                <a:cs typeface="Garamond"/>
              </a:rPr>
              <a:t>not </a:t>
            </a:r>
            <a:r>
              <a:rPr sz="2400" spc="-5" dirty="0">
                <a:latin typeface="Garamond"/>
                <a:cs typeface="Garamond"/>
              </a:rPr>
              <a:t>instantiated)</a:t>
            </a:r>
            <a:r>
              <a:rPr sz="2400" spc="-30" dirty="0">
                <a:latin typeface="Garamond"/>
                <a:cs typeface="Garamond"/>
              </a:rPr>
              <a:t> </a:t>
            </a:r>
            <a:r>
              <a:rPr sz="2400" dirty="0">
                <a:latin typeface="Garamond"/>
                <a:cs typeface="Garamond"/>
              </a:rPr>
              <a:t>and/or</a:t>
            </a:r>
            <a:endParaRPr sz="2400">
              <a:latin typeface="Garamond"/>
              <a:cs typeface="Garamond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Clr>
                <a:srgbClr val="9B2D1F"/>
              </a:buClr>
              <a:buFont typeface="Wingdings 2"/>
              <a:buChar char=""/>
            </a:pPr>
            <a:endParaRPr sz="3300">
              <a:latin typeface="Garamond"/>
              <a:cs typeface="Garamond"/>
            </a:endParaRPr>
          </a:p>
          <a:p>
            <a:pPr marL="241300" indent="-228600">
              <a:lnSpc>
                <a:spcPct val="100000"/>
              </a:lnSpc>
              <a:buClr>
                <a:srgbClr val="9B2D1F"/>
              </a:buClr>
              <a:buSzPct val="83333"/>
              <a:buFont typeface="Wingdings 2"/>
              <a:buChar char=""/>
              <a:tabLst>
                <a:tab pos="241300" algn="l"/>
              </a:tabLst>
            </a:pPr>
            <a:r>
              <a:rPr sz="2400" dirty="0">
                <a:latin typeface="Garamond"/>
                <a:cs typeface="Garamond"/>
              </a:rPr>
              <a:t>cold </a:t>
            </a:r>
            <a:r>
              <a:rPr sz="2400" spc="5" dirty="0">
                <a:latin typeface="Garamond"/>
                <a:cs typeface="Garamond"/>
              </a:rPr>
              <a:t>(turned</a:t>
            </a:r>
            <a:r>
              <a:rPr sz="2400" spc="-5" dirty="0">
                <a:latin typeface="Garamond"/>
                <a:cs typeface="Garamond"/>
              </a:rPr>
              <a:t> </a:t>
            </a:r>
            <a:r>
              <a:rPr sz="2400" dirty="0">
                <a:latin typeface="Garamond"/>
                <a:cs typeface="Garamond"/>
              </a:rPr>
              <a:t>off)</a:t>
            </a:r>
            <a:endParaRPr sz="2400">
              <a:latin typeface="Garamond"/>
              <a:cs typeface="Garamo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93189" y="1722120"/>
            <a:ext cx="6106160" cy="79375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85115" marR="5080" indent="-273050">
              <a:lnSpc>
                <a:spcPct val="98200"/>
              </a:lnSpc>
              <a:spcBef>
                <a:spcPts val="135"/>
              </a:spcBef>
              <a:buClr>
                <a:srgbClr val="D34817"/>
              </a:buClr>
              <a:buSzPct val="82352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1700" dirty="0">
                <a:latin typeface="Garamond"/>
                <a:cs typeface="Garamond"/>
              </a:rPr>
              <a:t>A </a:t>
            </a:r>
            <a:r>
              <a:rPr sz="1700" spc="-20" dirty="0">
                <a:latin typeface="Garamond"/>
                <a:cs typeface="Garamond"/>
              </a:rPr>
              <a:t>request </a:t>
            </a:r>
            <a:r>
              <a:rPr sz="1700" spc="-10" dirty="0">
                <a:latin typeface="Garamond"/>
                <a:cs typeface="Garamond"/>
              </a:rPr>
              <a:t>is </a:t>
            </a:r>
            <a:r>
              <a:rPr sz="1700" spc="-30" dirty="0">
                <a:latin typeface="Garamond"/>
                <a:cs typeface="Garamond"/>
              </a:rPr>
              <a:t>provisioned </a:t>
            </a:r>
            <a:r>
              <a:rPr sz="1700" spc="-20" dirty="0">
                <a:latin typeface="Garamond"/>
                <a:cs typeface="Garamond"/>
              </a:rPr>
              <a:t>on </a:t>
            </a:r>
            <a:r>
              <a:rPr sz="1700" dirty="0">
                <a:latin typeface="Garamond"/>
                <a:cs typeface="Garamond"/>
              </a:rPr>
              <a:t>a </a:t>
            </a:r>
            <a:r>
              <a:rPr sz="1700" spc="-25" dirty="0">
                <a:latin typeface="Garamond"/>
                <a:cs typeface="Garamond"/>
              </a:rPr>
              <a:t>hot </a:t>
            </a:r>
            <a:r>
              <a:rPr sz="1700" spc="-20" dirty="0">
                <a:latin typeface="Garamond"/>
                <a:cs typeface="Garamond"/>
              </a:rPr>
              <a:t>PM </a:t>
            </a:r>
            <a:r>
              <a:rPr sz="1700" spc="-10" dirty="0">
                <a:latin typeface="Garamond"/>
                <a:cs typeface="Garamond"/>
              </a:rPr>
              <a:t>if </a:t>
            </a:r>
            <a:r>
              <a:rPr sz="1700" spc="-25" dirty="0">
                <a:latin typeface="Garamond"/>
                <a:cs typeface="Garamond"/>
              </a:rPr>
              <a:t>pre-instantiated </a:t>
            </a:r>
            <a:r>
              <a:rPr sz="1700" spc="-20" dirty="0">
                <a:latin typeface="Garamond"/>
                <a:cs typeface="Garamond"/>
              </a:rPr>
              <a:t>but </a:t>
            </a:r>
            <a:r>
              <a:rPr sz="1700" spc="-25" dirty="0">
                <a:latin typeface="Garamond"/>
                <a:cs typeface="Garamond"/>
              </a:rPr>
              <a:t>unassigned  </a:t>
            </a:r>
            <a:r>
              <a:rPr sz="1700" spc="-20" dirty="0">
                <a:latin typeface="Garamond"/>
                <a:cs typeface="Garamond"/>
              </a:rPr>
              <a:t>VM </a:t>
            </a:r>
            <a:r>
              <a:rPr sz="1700" spc="-30" dirty="0">
                <a:latin typeface="Garamond"/>
                <a:cs typeface="Garamond"/>
              </a:rPr>
              <a:t>exists. </a:t>
            </a:r>
            <a:r>
              <a:rPr sz="1700" spc="-10" dirty="0">
                <a:latin typeface="Garamond"/>
                <a:cs typeface="Garamond"/>
              </a:rPr>
              <a:t>If </a:t>
            </a:r>
            <a:r>
              <a:rPr sz="1700" spc="-30" dirty="0">
                <a:latin typeface="Garamond"/>
                <a:cs typeface="Garamond"/>
              </a:rPr>
              <a:t>none exists, </a:t>
            </a:r>
            <a:r>
              <a:rPr sz="1700" dirty="0">
                <a:latin typeface="Garamond"/>
                <a:cs typeface="Garamond"/>
              </a:rPr>
              <a:t>a </a:t>
            </a:r>
            <a:r>
              <a:rPr sz="1700" spc="-20" dirty="0">
                <a:latin typeface="Garamond"/>
                <a:cs typeface="Garamond"/>
              </a:rPr>
              <a:t>PM from </a:t>
            </a:r>
            <a:r>
              <a:rPr sz="1700" spc="-10" dirty="0">
                <a:latin typeface="Garamond"/>
                <a:cs typeface="Garamond"/>
              </a:rPr>
              <a:t>warm </a:t>
            </a:r>
            <a:r>
              <a:rPr sz="1700" spc="-30" dirty="0">
                <a:latin typeface="Garamond"/>
                <a:cs typeface="Garamond"/>
              </a:rPr>
              <a:t>pool </a:t>
            </a:r>
            <a:r>
              <a:rPr sz="1700" spc="-10" dirty="0">
                <a:latin typeface="Garamond"/>
                <a:cs typeface="Garamond"/>
              </a:rPr>
              <a:t>is </a:t>
            </a:r>
            <a:r>
              <a:rPr sz="1700" spc="-20" dirty="0">
                <a:latin typeface="Garamond"/>
                <a:cs typeface="Garamond"/>
              </a:rPr>
              <a:t>used. </a:t>
            </a:r>
            <a:r>
              <a:rPr sz="1700" spc="-10" dirty="0">
                <a:latin typeface="Garamond"/>
                <a:cs typeface="Garamond"/>
              </a:rPr>
              <a:t>If all warm  </a:t>
            </a:r>
            <a:r>
              <a:rPr sz="1700" spc="-30" dirty="0">
                <a:latin typeface="Garamond"/>
                <a:cs typeface="Garamond"/>
              </a:rPr>
              <a:t>machines </a:t>
            </a:r>
            <a:r>
              <a:rPr sz="1700" spc="-15" dirty="0">
                <a:latin typeface="Garamond"/>
                <a:cs typeface="Garamond"/>
              </a:rPr>
              <a:t>are </a:t>
            </a:r>
            <a:r>
              <a:rPr sz="1700" spc="-50" dirty="0">
                <a:latin typeface="Garamond"/>
                <a:cs typeface="Garamond"/>
              </a:rPr>
              <a:t>busy, </a:t>
            </a:r>
            <a:r>
              <a:rPr sz="1700" dirty="0">
                <a:latin typeface="Garamond"/>
                <a:cs typeface="Garamond"/>
              </a:rPr>
              <a:t>a </a:t>
            </a:r>
            <a:r>
              <a:rPr sz="1700" spc="-20" dirty="0">
                <a:latin typeface="Garamond"/>
                <a:cs typeface="Garamond"/>
              </a:rPr>
              <a:t>PM from cold </a:t>
            </a:r>
            <a:r>
              <a:rPr sz="1700" spc="-25" dirty="0">
                <a:latin typeface="Garamond"/>
                <a:cs typeface="Garamond"/>
              </a:rPr>
              <a:t>pool </a:t>
            </a:r>
            <a:r>
              <a:rPr sz="1700" spc="-10" dirty="0">
                <a:latin typeface="Garamond"/>
                <a:cs typeface="Garamond"/>
              </a:rPr>
              <a:t>is</a:t>
            </a:r>
            <a:r>
              <a:rPr sz="1700" spc="-155" dirty="0">
                <a:latin typeface="Garamond"/>
                <a:cs typeface="Garamond"/>
              </a:rPr>
              <a:t> </a:t>
            </a:r>
            <a:r>
              <a:rPr sz="1700" spc="-20" dirty="0">
                <a:latin typeface="Garamond"/>
                <a:cs typeface="Garamond"/>
              </a:rPr>
              <a:t>used.</a:t>
            </a:r>
            <a:endParaRPr sz="1700">
              <a:latin typeface="Garamond"/>
              <a:cs typeface="Garamond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661860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0" dirty="0"/>
              <a:t>Resource provisioning</a:t>
            </a:r>
            <a:r>
              <a:rPr spc="-55" dirty="0"/>
              <a:t> </a:t>
            </a:r>
            <a:r>
              <a:rPr spc="-5" dirty="0"/>
              <a:t>decision</a:t>
            </a:r>
          </a:p>
        </p:txBody>
      </p:sp>
      <p:sp>
        <p:nvSpPr>
          <p:cNvPr id="4" name="object 4"/>
          <p:cNvSpPr/>
          <p:nvPr/>
        </p:nvSpPr>
        <p:spPr>
          <a:xfrm>
            <a:off x="1485900" y="2638425"/>
            <a:ext cx="6286500" cy="33051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846252" y="6092444"/>
            <a:ext cx="1581785" cy="568325"/>
          </a:xfrm>
          <a:prstGeom prst="rect">
            <a:avLst/>
          </a:prstGeom>
        </p:spPr>
        <p:txBody>
          <a:bodyPr vert="horz" wrap="square" lIns="0" tIns="26670" rIns="0" bIns="0" rtlCol="0">
            <a:spAutoFit/>
          </a:bodyPr>
          <a:lstStyle/>
          <a:p>
            <a:pPr marL="12700" marR="5080">
              <a:lnSpc>
                <a:spcPts val="2110"/>
              </a:lnSpc>
              <a:spcBef>
                <a:spcPts val="210"/>
              </a:spcBef>
            </a:pPr>
            <a:r>
              <a:rPr sz="1800" spc="-5" dirty="0">
                <a:latin typeface="Arial"/>
                <a:cs typeface="Arial"/>
              </a:rPr>
              <a:t>Source: </a:t>
            </a:r>
            <a:r>
              <a:rPr sz="1800" b="1" dirty="0">
                <a:latin typeface="Garamond"/>
                <a:cs typeface="Garamond"/>
              </a:rPr>
              <a:t>Rahul  Ghosh, </a:t>
            </a:r>
            <a:r>
              <a:rPr sz="1800" b="1" spc="-5" dirty="0">
                <a:latin typeface="Garamond"/>
                <a:cs typeface="Garamond"/>
              </a:rPr>
              <a:t>Duke</a:t>
            </a:r>
            <a:r>
              <a:rPr sz="1800" b="1" spc="-95" dirty="0">
                <a:latin typeface="Garamond"/>
                <a:cs typeface="Garamond"/>
              </a:rPr>
              <a:t> </a:t>
            </a:r>
            <a:r>
              <a:rPr sz="1800" b="1" spc="-70" dirty="0">
                <a:latin typeface="Garamond"/>
                <a:cs typeface="Garamond"/>
              </a:rPr>
              <a:t>U.</a:t>
            </a:r>
            <a:endParaRPr sz="1800">
              <a:latin typeface="Garamond"/>
              <a:cs typeface="Garamo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481512" y="2159000"/>
            <a:ext cx="212090" cy="927735"/>
          </a:xfrm>
          <a:custGeom>
            <a:avLst/>
            <a:gdLst/>
            <a:ahLst/>
            <a:cxnLst/>
            <a:rect l="l" t="t" r="r" b="b"/>
            <a:pathLst>
              <a:path w="212089" h="927735">
                <a:moveTo>
                  <a:pt x="211659" y="0"/>
                </a:moveTo>
                <a:lnTo>
                  <a:pt x="211659" y="927272"/>
                </a:lnTo>
                <a:lnTo>
                  <a:pt x="0" y="927272"/>
                </a:lnTo>
              </a:path>
            </a:pathLst>
          </a:custGeom>
          <a:ln w="12700">
            <a:solidFill>
              <a:srgbClr val="A8381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640262" y="2159000"/>
            <a:ext cx="2439670" cy="1854835"/>
          </a:xfrm>
          <a:custGeom>
            <a:avLst/>
            <a:gdLst/>
            <a:ahLst/>
            <a:cxnLst/>
            <a:rect l="l" t="t" r="r" b="b"/>
            <a:pathLst>
              <a:path w="2439670" h="1854835">
                <a:moveTo>
                  <a:pt x="0" y="0"/>
                </a:moveTo>
                <a:lnTo>
                  <a:pt x="0" y="1642884"/>
                </a:lnTo>
                <a:lnTo>
                  <a:pt x="2439129" y="1642884"/>
                </a:lnTo>
                <a:lnTo>
                  <a:pt x="2439129" y="1854544"/>
                </a:lnTo>
              </a:path>
            </a:pathLst>
          </a:custGeom>
          <a:ln w="12700">
            <a:solidFill>
              <a:srgbClr val="A8381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4651057" y="2159000"/>
            <a:ext cx="0" cy="1392555"/>
          </a:xfrm>
          <a:custGeom>
            <a:avLst/>
            <a:gdLst/>
            <a:ahLst/>
            <a:cxnLst/>
            <a:rect l="l" t="t" r="r" b="b"/>
            <a:pathLst>
              <a:path h="1392554">
                <a:moveTo>
                  <a:pt x="0" y="0"/>
                </a:moveTo>
                <a:lnTo>
                  <a:pt x="0" y="1392237"/>
                </a:lnTo>
              </a:path>
            </a:pathLst>
          </a:custGeom>
          <a:ln w="12700">
            <a:solidFill>
              <a:srgbClr val="A8381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205037" y="4306887"/>
            <a:ext cx="302895" cy="927735"/>
          </a:xfrm>
          <a:custGeom>
            <a:avLst/>
            <a:gdLst/>
            <a:ahLst/>
            <a:cxnLst/>
            <a:rect l="l" t="t" r="r" b="b"/>
            <a:pathLst>
              <a:path w="302894" h="927735">
                <a:moveTo>
                  <a:pt x="0" y="0"/>
                </a:moveTo>
                <a:lnTo>
                  <a:pt x="0" y="927272"/>
                </a:lnTo>
                <a:lnTo>
                  <a:pt x="302371" y="927272"/>
                </a:lnTo>
              </a:path>
            </a:pathLst>
          </a:custGeom>
          <a:ln w="12700">
            <a:solidFill>
              <a:srgbClr val="BF401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809875" y="2159000"/>
            <a:ext cx="2439670" cy="1854835"/>
          </a:xfrm>
          <a:custGeom>
            <a:avLst/>
            <a:gdLst/>
            <a:ahLst/>
            <a:cxnLst/>
            <a:rect l="l" t="t" r="r" b="b"/>
            <a:pathLst>
              <a:path w="2439670" h="1854835">
                <a:moveTo>
                  <a:pt x="2439129" y="0"/>
                </a:moveTo>
                <a:lnTo>
                  <a:pt x="2439129" y="1642884"/>
                </a:lnTo>
                <a:lnTo>
                  <a:pt x="0" y="1642884"/>
                </a:lnTo>
                <a:lnTo>
                  <a:pt x="0" y="1854544"/>
                </a:lnTo>
              </a:path>
            </a:pathLst>
          </a:custGeom>
          <a:ln w="12700">
            <a:solidFill>
              <a:srgbClr val="A8381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883025" y="1403350"/>
            <a:ext cx="1513205" cy="755650"/>
          </a:xfrm>
          <a:custGeom>
            <a:avLst/>
            <a:gdLst/>
            <a:ahLst/>
            <a:cxnLst/>
            <a:rect l="l" t="t" r="r" b="b"/>
            <a:pathLst>
              <a:path w="1513204" h="755650">
                <a:moveTo>
                  <a:pt x="0" y="0"/>
                </a:moveTo>
                <a:lnTo>
                  <a:pt x="1512887" y="0"/>
                </a:lnTo>
                <a:lnTo>
                  <a:pt x="1512887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solidFill>
            <a:srgbClr val="D34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883025" y="1403350"/>
            <a:ext cx="1513205" cy="755650"/>
          </a:xfrm>
          <a:custGeom>
            <a:avLst/>
            <a:gdLst/>
            <a:ahLst/>
            <a:cxnLst/>
            <a:rect l="l" t="t" r="r" b="b"/>
            <a:pathLst>
              <a:path w="1513204" h="755650">
                <a:moveTo>
                  <a:pt x="0" y="0"/>
                </a:moveTo>
                <a:lnTo>
                  <a:pt x="1512888" y="0"/>
                </a:lnTo>
                <a:lnTo>
                  <a:pt x="1512888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3883025" y="1433576"/>
            <a:ext cx="1513205" cy="580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3685" marR="52705" indent="-213360">
              <a:lnSpc>
                <a:spcPct val="121300"/>
              </a:lnSpc>
              <a:spcBef>
                <a:spcPts val="100"/>
              </a:spcBef>
            </a:pPr>
            <a:r>
              <a:rPr sz="1500" dirty="0">
                <a:solidFill>
                  <a:srgbClr val="FFFFFF"/>
                </a:solidFill>
                <a:latin typeface="Perpetua"/>
                <a:cs typeface="Perpetua"/>
              </a:rPr>
              <a:t>Determine</a:t>
            </a:r>
            <a:r>
              <a:rPr sz="1500" spc="-55" dirty="0">
                <a:solidFill>
                  <a:srgbClr val="FFFFFF"/>
                </a:solidFill>
                <a:latin typeface="Perpetua"/>
                <a:cs typeface="Perpetua"/>
              </a:rPr>
              <a:t> </a:t>
            </a:r>
            <a:r>
              <a:rPr sz="1500" spc="-5" dirty="0">
                <a:solidFill>
                  <a:srgbClr val="FFFFFF"/>
                </a:solidFill>
                <a:latin typeface="Perpetua"/>
                <a:cs typeface="Perpetua"/>
              </a:rPr>
              <a:t>Capacity  Requirements</a:t>
            </a:r>
            <a:endParaRPr sz="1500">
              <a:latin typeface="Perpetua"/>
              <a:cs typeface="Perpetu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2054225" y="3551237"/>
            <a:ext cx="1511300" cy="755650"/>
          </a:xfrm>
          <a:custGeom>
            <a:avLst/>
            <a:gdLst/>
            <a:ahLst/>
            <a:cxnLst/>
            <a:rect l="l" t="t" r="r" b="b"/>
            <a:pathLst>
              <a:path w="1511300" h="755650">
                <a:moveTo>
                  <a:pt x="0" y="0"/>
                </a:moveTo>
                <a:lnTo>
                  <a:pt x="1511300" y="0"/>
                </a:lnTo>
                <a:lnTo>
                  <a:pt x="1511300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solidFill>
            <a:srgbClr val="D34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054225" y="3551237"/>
            <a:ext cx="1511300" cy="755650"/>
          </a:xfrm>
          <a:custGeom>
            <a:avLst/>
            <a:gdLst/>
            <a:ahLst/>
            <a:cxnLst/>
            <a:rect l="l" t="t" r="r" b="b"/>
            <a:pathLst>
              <a:path w="1511300" h="755650">
                <a:moveTo>
                  <a:pt x="0" y="0"/>
                </a:moveTo>
                <a:lnTo>
                  <a:pt x="1511300" y="0"/>
                </a:lnTo>
                <a:lnTo>
                  <a:pt x="1511300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560637" y="3771392"/>
            <a:ext cx="499109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145" dirty="0">
                <a:solidFill>
                  <a:srgbClr val="FFFFFF"/>
                </a:solidFill>
                <a:latin typeface="Perpetua"/>
                <a:cs typeface="Perpetua"/>
              </a:rPr>
              <a:t>T</a:t>
            </a:r>
            <a:r>
              <a:rPr sz="1500" dirty="0">
                <a:solidFill>
                  <a:srgbClr val="FFFFFF"/>
                </a:solidFill>
                <a:latin typeface="Perpetua"/>
                <a:cs typeface="Perpetua"/>
              </a:rPr>
              <a:t>un</a:t>
            </a:r>
            <a:r>
              <a:rPr sz="1500" spc="-10" dirty="0">
                <a:solidFill>
                  <a:srgbClr val="FFFFFF"/>
                </a:solidFill>
                <a:latin typeface="Perpetua"/>
                <a:cs typeface="Perpetua"/>
              </a:rPr>
              <a:t>i</a:t>
            </a:r>
            <a:r>
              <a:rPr sz="1500" dirty="0">
                <a:solidFill>
                  <a:srgbClr val="FFFFFF"/>
                </a:solidFill>
                <a:latin typeface="Perpetua"/>
                <a:cs typeface="Perpetua"/>
              </a:rPr>
              <a:t>ng</a:t>
            </a:r>
            <a:endParaRPr sz="1500">
              <a:latin typeface="Perpetua"/>
              <a:cs typeface="Perpetu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2432050" y="4624387"/>
            <a:ext cx="1511300" cy="755650"/>
          </a:xfrm>
          <a:custGeom>
            <a:avLst/>
            <a:gdLst/>
            <a:ahLst/>
            <a:cxnLst/>
            <a:rect l="l" t="t" r="r" b="b"/>
            <a:pathLst>
              <a:path w="1511300" h="755650">
                <a:moveTo>
                  <a:pt x="0" y="0"/>
                </a:moveTo>
                <a:lnTo>
                  <a:pt x="1511300" y="0"/>
                </a:lnTo>
                <a:lnTo>
                  <a:pt x="1511300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solidFill>
            <a:srgbClr val="D34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432050" y="4624387"/>
            <a:ext cx="1511300" cy="755650"/>
          </a:xfrm>
          <a:custGeom>
            <a:avLst/>
            <a:gdLst/>
            <a:ahLst/>
            <a:cxnLst/>
            <a:rect l="l" t="t" r="r" b="b"/>
            <a:pathLst>
              <a:path w="1511300" h="755650">
                <a:moveTo>
                  <a:pt x="0" y="0"/>
                </a:moveTo>
                <a:lnTo>
                  <a:pt x="1511300" y="0"/>
                </a:lnTo>
                <a:lnTo>
                  <a:pt x="1511300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897504" y="4844288"/>
            <a:ext cx="57975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10" dirty="0">
                <a:solidFill>
                  <a:srgbClr val="FFFFFF"/>
                </a:solidFill>
                <a:latin typeface="Perpetua"/>
                <a:cs typeface="Perpetua"/>
              </a:rPr>
              <a:t>Analysis</a:t>
            </a:r>
            <a:endParaRPr sz="1500">
              <a:latin typeface="Perpetua"/>
              <a:cs typeface="Perpetu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3883025" y="3551237"/>
            <a:ext cx="1513205" cy="755650"/>
          </a:xfrm>
          <a:custGeom>
            <a:avLst/>
            <a:gdLst/>
            <a:ahLst/>
            <a:cxnLst/>
            <a:rect l="l" t="t" r="r" b="b"/>
            <a:pathLst>
              <a:path w="1513204" h="755650">
                <a:moveTo>
                  <a:pt x="0" y="0"/>
                </a:moveTo>
                <a:lnTo>
                  <a:pt x="1512887" y="0"/>
                </a:lnTo>
                <a:lnTo>
                  <a:pt x="1512887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solidFill>
            <a:srgbClr val="D34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883025" y="3551237"/>
            <a:ext cx="1513205" cy="755650"/>
          </a:xfrm>
          <a:custGeom>
            <a:avLst/>
            <a:gdLst/>
            <a:ahLst/>
            <a:cxnLst/>
            <a:rect l="l" t="t" r="r" b="b"/>
            <a:pathLst>
              <a:path w="1513204" h="755650">
                <a:moveTo>
                  <a:pt x="0" y="0"/>
                </a:moveTo>
                <a:lnTo>
                  <a:pt x="1512888" y="0"/>
                </a:lnTo>
                <a:lnTo>
                  <a:pt x="1512888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3883025" y="3771392"/>
            <a:ext cx="151320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>
              <a:lnSpc>
                <a:spcPct val="100000"/>
              </a:lnSpc>
              <a:spcBef>
                <a:spcPts val="100"/>
              </a:spcBef>
            </a:pPr>
            <a:r>
              <a:rPr sz="1500" spc="-5" dirty="0">
                <a:solidFill>
                  <a:srgbClr val="FFFFFF"/>
                </a:solidFill>
                <a:latin typeface="Perpetua"/>
                <a:cs typeface="Perpetua"/>
              </a:rPr>
              <a:t>Implement</a:t>
            </a:r>
            <a:endParaRPr sz="1500">
              <a:latin typeface="Perpetua"/>
              <a:cs typeface="Perpetua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5713412" y="3551237"/>
            <a:ext cx="1511300" cy="755650"/>
          </a:xfrm>
          <a:custGeom>
            <a:avLst/>
            <a:gdLst/>
            <a:ahLst/>
            <a:cxnLst/>
            <a:rect l="l" t="t" r="r" b="b"/>
            <a:pathLst>
              <a:path w="1511300" h="755650">
                <a:moveTo>
                  <a:pt x="0" y="0"/>
                </a:moveTo>
                <a:lnTo>
                  <a:pt x="1511300" y="0"/>
                </a:lnTo>
                <a:lnTo>
                  <a:pt x="1511300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solidFill>
            <a:srgbClr val="D34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5713412" y="3551237"/>
            <a:ext cx="1511300" cy="755650"/>
          </a:xfrm>
          <a:custGeom>
            <a:avLst/>
            <a:gdLst/>
            <a:ahLst/>
            <a:cxnLst/>
            <a:rect l="l" t="t" r="r" b="b"/>
            <a:pathLst>
              <a:path w="1511300" h="755650">
                <a:moveTo>
                  <a:pt x="0" y="0"/>
                </a:moveTo>
                <a:lnTo>
                  <a:pt x="1511300" y="0"/>
                </a:lnTo>
                <a:lnTo>
                  <a:pt x="1511300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6169818" y="3771392"/>
            <a:ext cx="59944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spc="-5" dirty="0">
                <a:solidFill>
                  <a:srgbClr val="FFFFFF"/>
                </a:solidFill>
                <a:latin typeface="Perpetua"/>
                <a:cs typeface="Perpetua"/>
              </a:rPr>
              <a:t>Monitor</a:t>
            </a:r>
            <a:endParaRPr sz="1500">
              <a:latin typeface="Perpetua"/>
              <a:cs typeface="Perpetua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2968625" y="2476500"/>
            <a:ext cx="1513205" cy="755650"/>
          </a:xfrm>
          <a:custGeom>
            <a:avLst/>
            <a:gdLst/>
            <a:ahLst/>
            <a:cxnLst/>
            <a:rect l="l" t="t" r="r" b="b"/>
            <a:pathLst>
              <a:path w="1513204" h="755650">
                <a:moveTo>
                  <a:pt x="0" y="0"/>
                </a:moveTo>
                <a:lnTo>
                  <a:pt x="1512887" y="0"/>
                </a:lnTo>
                <a:lnTo>
                  <a:pt x="1512887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solidFill>
            <a:srgbClr val="D34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968625" y="2476500"/>
            <a:ext cx="1513205" cy="755650"/>
          </a:xfrm>
          <a:custGeom>
            <a:avLst/>
            <a:gdLst/>
            <a:ahLst/>
            <a:cxnLst/>
            <a:rect l="l" t="t" r="r" b="b"/>
            <a:pathLst>
              <a:path w="1513204" h="755650">
                <a:moveTo>
                  <a:pt x="0" y="0"/>
                </a:moveTo>
                <a:lnTo>
                  <a:pt x="1512888" y="0"/>
                </a:lnTo>
                <a:lnTo>
                  <a:pt x="1512888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2968625" y="2698496"/>
            <a:ext cx="151320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7470">
              <a:lnSpc>
                <a:spcPct val="100000"/>
              </a:lnSpc>
              <a:spcBef>
                <a:spcPts val="100"/>
              </a:spcBef>
            </a:pPr>
            <a:r>
              <a:rPr sz="1500" spc="-5" dirty="0">
                <a:solidFill>
                  <a:srgbClr val="FFFFFF"/>
                </a:solidFill>
                <a:latin typeface="Perpetua"/>
                <a:cs typeface="Perpetua"/>
              </a:rPr>
              <a:t>Design for</a:t>
            </a:r>
            <a:r>
              <a:rPr sz="1500" spc="-30" dirty="0">
                <a:solidFill>
                  <a:srgbClr val="FFFFFF"/>
                </a:solidFill>
                <a:latin typeface="Perpetua"/>
                <a:cs typeface="Perpetua"/>
              </a:rPr>
              <a:t> </a:t>
            </a:r>
            <a:r>
              <a:rPr sz="1500" spc="-5" dirty="0">
                <a:solidFill>
                  <a:srgbClr val="FFFFFF"/>
                </a:solidFill>
                <a:latin typeface="Perpetua"/>
                <a:cs typeface="Perpetua"/>
              </a:rPr>
              <a:t>Capacity</a:t>
            </a:r>
            <a:endParaRPr sz="1500">
              <a:latin typeface="Perpetua"/>
              <a:cs typeface="Perpetua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5713412" y="1403350"/>
            <a:ext cx="1511300" cy="755650"/>
          </a:xfrm>
          <a:custGeom>
            <a:avLst/>
            <a:gdLst/>
            <a:ahLst/>
            <a:cxnLst/>
            <a:rect l="l" t="t" r="r" b="b"/>
            <a:pathLst>
              <a:path w="1511300" h="755650">
                <a:moveTo>
                  <a:pt x="0" y="0"/>
                </a:moveTo>
                <a:lnTo>
                  <a:pt x="1511300" y="0"/>
                </a:lnTo>
                <a:lnTo>
                  <a:pt x="1511300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solidFill>
            <a:srgbClr val="D3481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5713412" y="1403350"/>
            <a:ext cx="1511300" cy="755650"/>
          </a:xfrm>
          <a:custGeom>
            <a:avLst/>
            <a:gdLst/>
            <a:ahLst/>
            <a:cxnLst/>
            <a:rect l="l" t="t" r="r" b="b"/>
            <a:pathLst>
              <a:path w="1511300" h="755650">
                <a:moveTo>
                  <a:pt x="0" y="0"/>
                </a:moveTo>
                <a:lnTo>
                  <a:pt x="1511300" y="0"/>
                </a:lnTo>
                <a:lnTo>
                  <a:pt x="1511300" y="755650"/>
                </a:lnTo>
                <a:lnTo>
                  <a:pt x="0" y="75565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5713412" y="1521967"/>
            <a:ext cx="1511300" cy="458470"/>
          </a:xfrm>
          <a:prstGeom prst="rect">
            <a:avLst/>
          </a:prstGeom>
        </p:spPr>
        <p:txBody>
          <a:bodyPr vert="horz" wrap="square" lIns="0" tIns="39370" rIns="0" bIns="0" rtlCol="0">
            <a:spAutoFit/>
          </a:bodyPr>
          <a:lstStyle/>
          <a:p>
            <a:pPr marL="606425" marR="142875" indent="-455930">
              <a:lnSpc>
                <a:spcPts val="1610"/>
              </a:lnSpc>
              <a:spcBef>
                <a:spcPts val="310"/>
              </a:spcBef>
            </a:pPr>
            <a:r>
              <a:rPr sz="1500" spc="-5" dirty="0">
                <a:solidFill>
                  <a:srgbClr val="FFFFFF"/>
                </a:solidFill>
                <a:latin typeface="Perpetua"/>
                <a:cs typeface="Perpetua"/>
              </a:rPr>
              <a:t>Produce</a:t>
            </a:r>
            <a:r>
              <a:rPr sz="1500" spc="-65" dirty="0">
                <a:solidFill>
                  <a:srgbClr val="FFFFFF"/>
                </a:solidFill>
                <a:latin typeface="Perpetua"/>
                <a:cs typeface="Perpetua"/>
              </a:rPr>
              <a:t> </a:t>
            </a:r>
            <a:r>
              <a:rPr sz="1500" spc="-5" dirty="0">
                <a:solidFill>
                  <a:srgbClr val="FFFFFF"/>
                </a:solidFill>
                <a:latin typeface="Perpetua"/>
                <a:cs typeface="Perpetua"/>
              </a:rPr>
              <a:t>Capacity  </a:t>
            </a:r>
            <a:r>
              <a:rPr sz="1500" dirty="0">
                <a:solidFill>
                  <a:srgbClr val="FFFFFF"/>
                </a:solidFill>
                <a:latin typeface="Perpetua"/>
                <a:cs typeface="Perpetua"/>
              </a:rPr>
              <a:t>Plan</a:t>
            </a:r>
            <a:endParaRPr sz="1500">
              <a:latin typeface="Perpetua"/>
              <a:cs typeface="Perpetua"/>
            </a:endParaRPr>
          </a:p>
        </p:txBody>
      </p:sp>
      <p:sp>
        <p:nvSpPr>
          <p:cNvPr id="28" name="object 28"/>
          <p:cNvSpPr txBox="1">
            <a:spLocks noGrp="1"/>
          </p:cNvSpPr>
          <p:nvPr>
            <p:ph type="title"/>
          </p:nvPr>
        </p:nvSpPr>
        <p:spPr>
          <a:xfrm>
            <a:off x="599440" y="1424432"/>
            <a:ext cx="1454785" cy="85471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50"/>
              </a:spcBef>
            </a:pPr>
            <a:r>
              <a:rPr sz="2700" b="1" spc="-5" dirty="0">
                <a:solidFill>
                  <a:srgbClr val="000000"/>
                </a:solidFill>
                <a:latin typeface="Arial"/>
                <a:cs typeface="Arial"/>
              </a:rPr>
              <a:t>Cloud  </a:t>
            </a:r>
            <a:r>
              <a:rPr sz="2700" b="1" dirty="0">
                <a:solidFill>
                  <a:srgbClr val="000000"/>
                </a:solidFill>
                <a:latin typeface="Arial"/>
                <a:cs typeface="Arial"/>
              </a:rPr>
              <a:t>C</a:t>
            </a:r>
            <a:r>
              <a:rPr sz="2700" b="1" spc="-5" dirty="0">
                <a:solidFill>
                  <a:srgbClr val="000000"/>
                </a:solidFill>
                <a:latin typeface="Arial"/>
                <a:cs typeface="Arial"/>
              </a:rPr>
              <a:t>a</a:t>
            </a:r>
            <a:r>
              <a:rPr sz="2700" b="1" dirty="0">
                <a:solidFill>
                  <a:srgbClr val="000000"/>
                </a:solidFill>
                <a:latin typeface="Arial"/>
                <a:cs typeface="Arial"/>
              </a:rPr>
              <a:t>p</a:t>
            </a:r>
            <a:r>
              <a:rPr sz="2700" b="1" spc="-5" dirty="0">
                <a:solidFill>
                  <a:srgbClr val="000000"/>
                </a:solidFill>
                <a:latin typeface="Arial"/>
                <a:cs typeface="Arial"/>
              </a:rPr>
              <a:t>ac</a:t>
            </a:r>
            <a:r>
              <a:rPr sz="2700" b="1" dirty="0">
                <a:solidFill>
                  <a:srgbClr val="000000"/>
                </a:solidFill>
                <a:latin typeface="Arial"/>
                <a:cs typeface="Arial"/>
              </a:rPr>
              <a:t>ity</a:t>
            </a:r>
            <a:endParaRPr sz="2700">
              <a:latin typeface="Arial"/>
              <a:cs typeface="Arial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99440" y="2250440"/>
            <a:ext cx="212153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b="1" spc="-5" dirty="0">
                <a:latin typeface="Arial"/>
                <a:cs typeface="Arial"/>
              </a:rPr>
              <a:t>Management</a:t>
            </a:r>
            <a:endParaRPr sz="2700">
              <a:latin typeface="Arial"/>
              <a:cs typeface="Arial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599440" y="2655823"/>
            <a:ext cx="2026285" cy="436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700" b="1" spc="-5" dirty="0">
                <a:latin typeface="Arial"/>
                <a:cs typeface="Arial"/>
              </a:rPr>
              <a:t>Process</a:t>
            </a:r>
            <a:r>
              <a:rPr sz="2700" b="1" spc="-85" dirty="0">
                <a:latin typeface="Arial"/>
                <a:cs typeface="Arial"/>
              </a:rPr>
              <a:t> </a:t>
            </a:r>
            <a:r>
              <a:rPr sz="2700" b="1" spc="-5" dirty="0">
                <a:latin typeface="Arial"/>
                <a:cs typeface="Arial"/>
              </a:rPr>
              <a:t>101</a:t>
            </a:r>
            <a:endParaRPr sz="27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521376"/>
            <a:ext cx="7490459" cy="1274445"/>
          </a:xfrm>
          <a:prstGeom prst="rect">
            <a:avLst/>
          </a:prstGeom>
        </p:spPr>
        <p:txBody>
          <a:bodyPr vert="horz" wrap="square" lIns="0" tIns="183515" rIns="0" bIns="0" rtlCol="0">
            <a:spAutoFit/>
          </a:bodyPr>
          <a:lstStyle/>
          <a:p>
            <a:pPr marL="138430">
              <a:lnSpc>
                <a:spcPct val="100000"/>
              </a:lnSpc>
              <a:spcBef>
                <a:spcPts val="1445"/>
              </a:spcBef>
            </a:pPr>
            <a:r>
              <a:rPr spc="-5" dirty="0"/>
              <a:t>Cloud Capacity </a:t>
            </a:r>
            <a:r>
              <a:rPr dirty="0"/>
              <a:t>&amp; </a:t>
            </a:r>
            <a:r>
              <a:rPr spc="10" dirty="0"/>
              <a:t>Service</a:t>
            </a:r>
            <a:r>
              <a:rPr spc="-60" dirty="0"/>
              <a:t> </a:t>
            </a:r>
            <a:r>
              <a:rPr spc="-5" dirty="0"/>
              <a:t>Qualities</a:t>
            </a:r>
          </a:p>
          <a:p>
            <a:pPr marL="12700">
              <a:lnSpc>
                <a:spcPct val="100000"/>
              </a:lnSpc>
              <a:spcBef>
                <a:spcPts val="810"/>
              </a:spcBef>
            </a:pPr>
            <a:r>
              <a:rPr sz="2400" spc="-114" dirty="0">
                <a:solidFill>
                  <a:srgbClr val="000000"/>
                </a:solidFill>
                <a:latin typeface="Perpetua"/>
                <a:cs typeface="Perpetua"/>
              </a:rPr>
              <a:t>Two </a:t>
            </a:r>
            <a:r>
              <a:rPr sz="2400" spc="-25" dirty="0">
                <a:solidFill>
                  <a:srgbClr val="000000"/>
                </a:solidFill>
                <a:latin typeface="Perpetua"/>
                <a:cs typeface="Perpetua"/>
              </a:rPr>
              <a:t>key </a:t>
            </a:r>
            <a:r>
              <a:rPr sz="2400" dirty="0">
                <a:solidFill>
                  <a:srgbClr val="000000"/>
                </a:solidFill>
                <a:latin typeface="Perpetua"/>
                <a:cs typeface="Perpetua"/>
              </a:rPr>
              <a:t>quality-of-service </a:t>
            </a:r>
            <a:r>
              <a:rPr sz="2400" spc="-10" dirty="0">
                <a:solidFill>
                  <a:srgbClr val="000000"/>
                </a:solidFill>
                <a:latin typeface="Perpetua"/>
                <a:cs typeface="Perpetua"/>
              </a:rPr>
              <a:t>measures </a:t>
            </a:r>
            <a:r>
              <a:rPr sz="2400" dirty="0">
                <a:solidFill>
                  <a:srgbClr val="000000"/>
                </a:solidFill>
                <a:latin typeface="Perpetua"/>
                <a:cs typeface="Perpetua"/>
              </a:rPr>
              <a:t>for </a:t>
            </a:r>
            <a:r>
              <a:rPr sz="2400" spc="-5" dirty="0">
                <a:solidFill>
                  <a:srgbClr val="000000"/>
                </a:solidFill>
                <a:latin typeface="Perpetua"/>
                <a:cs typeface="Perpetua"/>
              </a:rPr>
              <a:t>IaaS cloud</a:t>
            </a:r>
            <a:r>
              <a:rPr sz="2400" spc="125" dirty="0">
                <a:solidFill>
                  <a:srgbClr val="000000"/>
                </a:solidFill>
                <a:latin typeface="Perpetua"/>
                <a:cs typeface="Perpetua"/>
              </a:rPr>
              <a:t> </a:t>
            </a:r>
            <a:r>
              <a:rPr sz="2400" spc="5" dirty="0">
                <a:solidFill>
                  <a:srgbClr val="000000"/>
                </a:solidFill>
                <a:latin typeface="Perpetua"/>
                <a:cs typeface="Perpetua"/>
              </a:rPr>
              <a:t>services:</a:t>
            </a:r>
            <a:endParaRPr sz="2400">
              <a:latin typeface="Perpetua"/>
              <a:cs typeface="Perpetu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3139" y="2218435"/>
            <a:ext cx="7274559" cy="34880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6230" indent="-236220">
              <a:lnSpc>
                <a:spcPct val="100000"/>
              </a:lnSpc>
              <a:spcBef>
                <a:spcPts val="100"/>
              </a:spcBef>
              <a:buSzPct val="95833"/>
              <a:buAutoNum type="arabicParenR"/>
              <a:tabLst>
                <a:tab pos="316865" algn="l"/>
              </a:tabLst>
            </a:pPr>
            <a:r>
              <a:rPr sz="2400" spc="10" dirty="0">
                <a:latin typeface="Perpetua"/>
                <a:cs typeface="Perpetua"/>
              </a:rPr>
              <a:t>service</a:t>
            </a:r>
            <a:r>
              <a:rPr sz="2400" spc="-10" dirty="0">
                <a:latin typeface="Perpetua"/>
                <a:cs typeface="Perpetua"/>
              </a:rPr>
              <a:t> </a:t>
            </a:r>
            <a:r>
              <a:rPr sz="2400" spc="-15" dirty="0">
                <a:latin typeface="Perpetua"/>
                <a:cs typeface="Perpetua"/>
              </a:rPr>
              <a:t>availability</a:t>
            </a:r>
            <a:endParaRPr sz="2400">
              <a:latin typeface="Perpetua"/>
              <a:cs typeface="Perpetua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Font typeface="Perpetua"/>
              <a:buAutoNum type="arabicParenR"/>
            </a:pPr>
            <a:endParaRPr sz="3050">
              <a:latin typeface="Perpetua"/>
              <a:cs typeface="Perpetua"/>
            </a:endParaRPr>
          </a:p>
          <a:p>
            <a:pPr marL="248285" indent="-236220">
              <a:lnSpc>
                <a:spcPct val="100000"/>
              </a:lnSpc>
              <a:buSzPct val="95833"/>
              <a:buAutoNum type="arabicParenR"/>
              <a:tabLst>
                <a:tab pos="248920" algn="l"/>
              </a:tabLst>
            </a:pPr>
            <a:r>
              <a:rPr sz="2400" spc="-10" dirty="0">
                <a:latin typeface="Perpetua"/>
                <a:cs typeface="Perpetua"/>
              </a:rPr>
              <a:t>provisioning </a:t>
            </a:r>
            <a:r>
              <a:rPr sz="2400" spc="-5" dirty="0">
                <a:latin typeface="Perpetua"/>
                <a:cs typeface="Perpetua"/>
              </a:rPr>
              <a:t>response</a:t>
            </a:r>
            <a:r>
              <a:rPr sz="2400" dirty="0">
                <a:latin typeface="Perpetua"/>
                <a:cs typeface="Perpetua"/>
              </a:rPr>
              <a:t> </a:t>
            </a:r>
            <a:r>
              <a:rPr sz="2400" spc="-20" dirty="0">
                <a:latin typeface="Perpetua"/>
                <a:cs typeface="Perpetua"/>
              </a:rPr>
              <a:t>delay</a:t>
            </a:r>
            <a:endParaRPr sz="2400">
              <a:latin typeface="Perpetua"/>
              <a:cs typeface="Perpetu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3350">
              <a:latin typeface="Perpetua"/>
              <a:cs typeface="Perpetua"/>
            </a:endParaRPr>
          </a:p>
          <a:p>
            <a:pPr marL="12700" marR="5080">
              <a:lnSpc>
                <a:spcPts val="2590"/>
              </a:lnSpc>
            </a:pPr>
            <a:r>
              <a:rPr sz="2400" spc="-20" dirty="0">
                <a:latin typeface="Perpetua"/>
                <a:cs typeface="Perpetua"/>
              </a:rPr>
              <a:t>(For</a:t>
            </a:r>
            <a:r>
              <a:rPr sz="2400" spc="-10" dirty="0">
                <a:latin typeface="Perpetua"/>
                <a:cs typeface="Perpetua"/>
              </a:rPr>
              <a:t> </a:t>
            </a:r>
            <a:r>
              <a:rPr sz="2400" dirty="0">
                <a:latin typeface="Perpetua"/>
                <a:cs typeface="Perpetua"/>
              </a:rPr>
              <a:t>1 &amp;</a:t>
            </a:r>
            <a:r>
              <a:rPr sz="2400" spc="-10" dirty="0">
                <a:latin typeface="Perpetua"/>
                <a:cs typeface="Perpetua"/>
              </a:rPr>
              <a:t> </a:t>
            </a:r>
            <a:r>
              <a:rPr sz="2400" dirty="0">
                <a:latin typeface="Perpetua"/>
                <a:cs typeface="Perpetua"/>
              </a:rPr>
              <a:t>2:</a:t>
            </a:r>
            <a:r>
              <a:rPr sz="2400" spc="-100" dirty="0">
                <a:latin typeface="Perpetua"/>
                <a:cs typeface="Perpetua"/>
              </a:rPr>
              <a:t> </a:t>
            </a:r>
            <a:r>
              <a:rPr sz="2400" dirty="0">
                <a:latin typeface="Perpetua"/>
                <a:cs typeface="Perpetua"/>
              </a:rPr>
              <a:t>if</a:t>
            </a:r>
            <a:r>
              <a:rPr sz="2400" spc="-5" dirty="0">
                <a:latin typeface="Perpetua"/>
                <a:cs typeface="Perpetua"/>
              </a:rPr>
              <a:t> </a:t>
            </a:r>
            <a:r>
              <a:rPr sz="2400" spc="-15" dirty="0">
                <a:latin typeface="Perpetua"/>
                <a:cs typeface="Perpetua"/>
              </a:rPr>
              <a:t>you</a:t>
            </a:r>
            <a:r>
              <a:rPr sz="2400" dirty="0">
                <a:latin typeface="Perpetua"/>
                <a:cs typeface="Perpetua"/>
              </a:rPr>
              <a:t> </a:t>
            </a:r>
            <a:r>
              <a:rPr sz="2400" spc="-10" dirty="0">
                <a:latin typeface="Perpetua"/>
                <a:cs typeface="Perpetua"/>
              </a:rPr>
              <a:t>request</a:t>
            </a:r>
            <a:r>
              <a:rPr sz="2400" spc="-5" dirty="0">
                <a:latin typeface="Perpetua"/>
                <a:cs typeface="Perpetua"/>
              </a:rPr>
              <a:t> an</a:t>
            </a:r>
            <a:r>
              <a:rPr sz="2400" spc="-240" dirty="0">
                <a:latin typeface="Perpetua"/>
                <a:cs typeface="Perpetua"/>
              </a:rPr>
              <a:t> </a:t>
            </a:r>
            <a:r>
              <a:rPr sz="2400" spc="-20" dirty="0">
                <a:latin typeface="Perpetua"/>
                <a:cs typeface="Perpetua"/>
              </a:rPr>
              <a:t>‘available’</a:t>
            </a:r>
            <a:r>
              <a:rPr sz="2400" spc="-105" dirty="0">
                <a:latin typeface="Perpetua"/>
                <a:cs typeface="Perpetua"/>
              </a:rPr>
              <a:t> </a:t>
            </a:r>
            <a:r>
              <a:rPr sz="2400" spc="-5" dirty="0">
                <a:latin typeface="Perpetua"/>
                <a:cs typeface="Perpetua"/>
              </a:rPr>
              <a:t>cloud</a:t>
            </a:r>
            <a:r>
              <a:rPr sz="2400" dirty="0">
                <a:latin typeface="Perpetua"/>
                <a:cs typeface="Perpetua"/>
              </a:rPr>
              <a:t> </a:t>
            </a:r>
            <a:r>
              <a:rPr sz="2400" spc="10" dirty="0">
                <a:latin typeface="Perpetua"/>
                <a:cs typeface="Perpetua"/>
              </a:rPr>
              <a:t>service</a:t>
            </a:r>
            <a:r>
              <a:rPr sz="2400" spc="-5" dirty="0">
                <a:latin typeface="Perpetua"/>
                <a:cs typeface="Perpetua"/>
              </a:rPr>
              <a:t> </a:t>
            </a:r>
            <a:r>
              <a:rPr sz="2400" spc="-70" dirty="0">
                <a:latin typeface="Perpetua"/>
                <a:cs typeface="Perpetua"/>
              </a:rPr>
              <a:t>e.g.</a:t>
            </a:r>
            <a:r>
              <a:rPr sz="2400" spc="-100" dirty="0">
                <a:latin typeface="Perpetua"/>
                <a:cs typeface="Perpetua"/>
              </a:rPr>
              <a:t> </a:t>
            </a:r>
            <a:r>
              <a:rPr sz="2400" dirty="0">
                <a:latin typeface="Perpetua"/>
                <a:cs typeface="Perpetua"/>
              </a:rPr>
              <a:t>a</a:t>
            </a:r>
            <a:r>
              <a:rPr sz="2400" spc="-10" dirty="0">
                <a:latin typeface="Perpetua"/>
                <a:cs typeface="Perpetua"/>
              </a:rPr>
              <a:t> </a:t>
            </a:r>
            <a:r>
              <a:rPr sz="2400" spc="-5" dirty="0">
                <a:latin typeface="Perpetua"/>
                <a:cs typeface="Perpetua"/>
              </a:rPr>
              <a:t>Netflix  </a:t>
            </a:r>
            <a:r>
              <a:rPr sz="2400" spc="-25" dirty="0">
                <a:latin typeface="Perpetua"/>
                <a:cs typeface="Perpetua"/>
              </a:rPr>
              <a:t>show </a:t>
            </a:r>
            <a:r>
              <a:rPr sz="2400" spc="-45" dirty="0">
                <a:latin typeface="Perpetua"/>
                <a:cs typeface="Perpetua"/>
              </a:rPr>
              <a:t>orYouTube </a:t>
            </a:r>
            <a:r>
              <a:rPr sz="2400" spc="-5" dirty="0">
                <a:latin typeface="Perpetua"/>
                <a:cs typeface="Perpetua"/>
              </a:rPr>
              <a:t>video….and nothing happens, </a:t>
            </a:r>
            <a:r>
              <a:rPr sz="2400" spc="-30" dirty="0">
                <a:latin typeface="Perpetua"/>
                <a:cs typeface="Perpetua"/>
              </a:rPr>
              <a:t>how </a:t>
            </a:r>
            <a:r>
              <a:rPr sz="2400" dirty="0">
                <a:latin typeface="Perpetua"/>
                <a:cs typeface="Perpetua"/>
              </a:rPr>
              <a:t>do </a:t>
            </a:r>
            <a:r>
              <a:rPr sz="2400" spc="-15" dirty="0">
                <a:latin typeface="Perpetua"/>
                <a:cs typeface="Perpetua"/>
              </a:rPr>
              <a:t>you</a:t>
            </a:r>
            <a:r>
              <a:rPr sz="2400" spc="30" dirty="0">
                <a:latin typeface="Perpetua"/>
                <a:cs typeface="Perpetua"/>
              </a:rPr>
              <a:t> </a:t>
            </a:r>
            <a:r>
              <a:rPr sz="2400" spc="-5" dirty="0">
                <a:latin typeface="Perpetua"/>
                <a:cs typeface="Perpetua"/>
              </a:rPr>
              <a:t>feel?)</a:t>
            </a:r>
            <a:endParaRPr sz="2400">
              <a:latin typeface="Perpetua"/>
              <a:cs typeface="Perpetu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300">
              <a:latin typeface="Perpetua"/>
              <a:cs typeface="Perpetua"/>
            </a:endParaRPr>
          </a:p>
          <a:p>
            <a:pPr marL="12700" marR="683895" indent="914400">
              <a:lnSpc>
                <a:spcPts val="2590"/>
              </a:lnSpc>
            </a:pPr>
            <a:r>
              <a:rPr sz="2400" spc="-25" dirty="0">
                <a:latin typeface="Perpetua"/>
                <a:cs typeface="Perpetua"/>
              </a:rPr>
              <a:t>For </a:t>
            </a:r>
            <a:r>
              <a:rPr sz="2400" dirty="0">
                <a:latin typeface="Perpetua"/>
                <a:cs typeface="Perpetua"/>
              </a:rPr>
              <a:t>5 </a:t>
            </a:r>
            <a:r>
              <a:rPr sz="2400" spc="-10" dirty="0">
                <a:latin typeface="Perpetua"/>
                <a:cs typeface="Perpetua"/>
              </a:rPr>
              <a:t>seconds..ok; </a:t>
            </a:r>
            <a:r>
              <a:rPr sz="2400" dirty="0">
                <a:latin typeface="Perpetua"/>
                <a:cs typeface="Perpetua"/>
              </a:rPr>
              <a:t>for 10 </a:t>
            </a:r>
            <a:r>
              <a:rPr sz="2400" spc="-10" dirty="0">
                <a:latin typeface="Perpetua"/>
                <a:cs typeface="Perpetua"/>
              </a:rPr>
              <a:t>seconds..annoying; </a:t>
            </a:r>
            <a:r>
              <a:rPr sz="2400" dirty="0">
                <a:latin typeface="Perpetua"/>
                <a:cs typeface="Perpetua"/>
              </a:rPr>
              <a:t>for</a:t>
            </a:r>
            <a:r>
              <a:rPr sz="2400" spc="-204" dirty="0">
                <a:latin typeface="Perpetua"/>
                <a:cs typeface="Perpetua"/>
              </a:rPr>
              <a:t> </a:t>
            </a:r>
            <a:r>
              <a:rPr sz="2400" dirty="0">
                <a:latin typeface="Perpetua"/>
                <a:cs typeface="Perpetua"/>
              </a:rPr>
              <a:t>15  </a:t>
            </a:r>
            <a:r>
              <a:rPr sz="2400" spc="-5" dirty="0">
                <a:latin typeface="Perpetua"/>
                <a:cs typeface="Perpetua"/>
              </a:rPr>
              <a:t>seconds…time to switch to Amazon </a:t>
            </a:r>
            <a:r>
              <a:rPr sz="2400" dirty="0">
                <a:latin typeface="Perpetua"/>
                <a:cs typeface="Perpetua"/>
              </a:rPr>
              <a:t>or</a:t>
            </a:r>
            <a:r>
              <a:rPr sz="2400" spc="-190" dirty="0">
                <a:latin typeface="Perpetua"/>
                <a:cs typeface="Perpetua"/>
              </a:rPr>
              <a:t> </a:t>
            </a:r>
            <a:r>
              <a:rPr sz="2400" spc="-5" dirty="0">
                <a:latin typeface="Perpetua"/>
                <a:cs typeface="Perpetua"/>
              </a:rPr>
              <a:t>Hulu?</a:t>
            </a:r>
            <a:endParaRPr sz="240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82803"/>
            <a:ext cx="750252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Capacity Planning in Public, </a:t>
            </a:r>
            <a:r>
              <a:rPr spc="-20" dirty="0"/>
              <a:t>Private  </a:t>
            </a:r>
            <a:r>
              <a:rPr spc="-5" dirty="0"/>
              <a:t>and Hybrid</a:t>
            </a:r>
            <a:r>
              <a:rPr spc="-10" dirty="0"/>
              <a:t> </a:t>
            </a:r>
            <a:r>
              <a:rPr spc="-5" dirty="0"/>
              <a:t>Clouds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3139" y="1912620"/>
            <a:ext cx="2103755" cy="13608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0" indent="-273050">
              <a:lnSpc>
                <a:spcPct val="100000"/>
              </a:lnSpc>
              <a:spcBef>
                <a:spcPts val="100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285750" algn="l"/>
              </a:tabLst>
            </a:pPr>
            <a:r>
              <a:rPr sz="2600" spc="-30" dirty="0">
                <a:latin typeface="Perpetua"/>
                <a:cs typeface="Perpetua"/>
              </a:rPr>
              <a:t>How </a:t>
            </a:r>
            <a:r>
              <a:rPr sz="2600" spc="-10" dirty="0">
                <a:latin typeface="Perpetua"/>
                <a:cs typeface="Perpetua"/>
              </a:rPr>
              <a:t>different?</a:t>
            </a:r>
            <a:endParaRPr sz="2600">
              <a:latin typeface="Perpetua"/>
              <a:cs typeface="Perpetu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Clr>
                <a:srgbClr val="D34817"/>
              </a:buClr>
              <a:buFont typeface="Wingdings 2"/>
              <a:buChar char=""/>
            </a:pPr>
            <a:endParaRPr sz="370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buClr>
                <a:srgbClr val="D34817"/>
              </a:buClr>
              <a:buSzPct val="84615"/>
              <a:buFont typeface="Wingdings 2"/>
              <a:buChar char=""/>
              <a:tabLst>
                <a:tab pos="285750" algn="l"/>
              </a:tabLst>
            </a:pPr>
            <a:r>
              <a:rPr sz="2600" spc="-30" dirty="0">
                <a:latin typeface="Perpetua"/>
                <a:cs typeface="Perpetua"/>
              </a:rPr>
              <a:t>How </a:t>
            </a:r>
            <a:r>
              <a:rPr sz="2600" spc="-5" dirty="0">
                <a:latin typeface="Perpetua"/>
                <a:cs typeface="Perpetua"/>
              </a:rPr>
              <a:t>the</a:t>
            </a:r>
            <a:r>
              <a:rPr sz="2600" spc="-30" dirty="0">
                <a:latin typeface="Perpetua"/>
                <a:cs typeface="Perpetua"/>
              </a:rPr>
              <a:t> </a:t>
            </a:r>
            <a:r>
              <a:rPr sz="2600" spc="-5" dirty="0">
                <a:latin typeface="Perpetua"/>
                <a:cs typeface="Perpetua"/>
              </a:rPr>
              <a:t>same?</a:t>
            </a:r>
            <a:endParaRPr sz="260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255841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Cloud</a:t>
            </a:r>
            <a:r>
              <a:rPr spc="-70" dirty="0"/>
              <a:t> </a:t>
            </a:r>
            <a:r>
              <a:rPr spc="-10" dirty="0"/>
              <a:t>Costs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3139" y="1390396"/>
            <a:ext cx="7574280" cy="426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0" indent="-273050">
              <a:lnSpc>
                <a:spcPct val="100000"/>
              </a:lnSpc>
              <a:spcBef>
                <a:spcPts val="10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5" dirty="0">
                <a:latin typeface="Perpetua"/>
                <a:cs typeface="Perpetua"/>
              </a:rPr>
              <a:t>Upfront cost </a:t>
            </a:r>
            <a:r>
              <a:rPr sz="2200" dirty="0">
                <a:latin typeface="Perpetua"/>
                <a:cs typeface="Perpetua"/>
              </a:rPr>
              <a:t>for </a:t>
            </a:r>
            <a:r>
              <a:rPr sz="2200" spc="5" dirty="0">
                <a:latin typeface="Perpetua"/>
                <a:cs typeface="Perpetua"/>
              </a:rPr>
              <a:t>reserving </a:t>
            </a:r>
            <a:r>
              <a:rPr sz="2200" dirty="0">
                <a:latin typeface="Perpetua"/>
                <a:cs typeface="Perpetua"/>
              </a:rPr>
              <a:t>or </a:t>
            </a:r>
            <a:r>
              <a:rPr sz="2200" spc="-5" dirty="0">
                <a:latin typeface="Perpetua"/>
                <a:cs typeface="Perpetua"/>
              </a:rPr>
              <a:t>booking</a:t>
            </a:r>
            <a:r>
              <a:rPr sz="2200" spc="20" dirty="0">
                <a:latin typeface="Perpetua"/>
                <a:cs typeface="Perpetua"/>
              </a:rPr>
              <a:t> </a:t>
            </a:r>
            <a:r>
              <a:rPr sz="2200" spc="-5" dirty="0">
                <a:latin typeface="Perpetua"/>
                <a:cs typeface="Perpetua"/>
              </a:rPr>
              <a:t>instances</a:t>
            </a:r>
            <a:endParaRPr sz="220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spcBef>
                <a:spcPts val="7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5" dirty="0">
                <a:latin typeface="Perpetua"/>
                <a:cs typeface="Perpetua"/>
              </a:rPr>
              <a:t>Cost </a:t>
            </a:r>
            <a:r>
              <a:rPr sz="2200" dirty="0">
                <a:latin typeface="Perpetua"/>
                <a:cs typeface="Perpetua"/>
              </a:rPr>
              <a:t>of </a:t>
            </a:r>
            <a:r>
              <a:rPr sz="2200" spc="-30" dirty="0">
                <a:latin typeface="Perpetua"/>
                <a:cs typeface="Perpetua"/>
              </a:rPr>
              <a:t>pay </a:t>
            </a:r>
            <a:r>
              <a:rPr sz="2200" dirty="0">
                <a:latin typeface="Perpetua"/>
                <a:cs typeface="Perpetua"/>
              </a:rPr>
              <a:t>per use </a:t>
            </a:r>
            <a:r>
              <a:rPr sz="2200" spc="-5" dirty="0">
                <a:latin typeface="Perpetua"/>
                <a:cs typeface="Perpetua"/>
              </a:rPr>
              <a:t>compute, storage </a:t>
            </a:r>
            <a:r>
              <a:rPr sz="2200" dirty="0">
                <a:latin typeface="Perpetua"/>
                <a:cs typeface="Perpetua"/>
              </a:rPr>
              <a:t>and </a:t>
            </a:r>
            <a:r>
              <a:rPr sz="2200" spc="-15" dirty="0">
                <a:latin typeface="Perpetua"/>
                <a:cs typeface="Perpetua"/>
              </a:rPr>
              <a:t>network</a:t>
            </a:r>
            <a:r>
              <a:rPr sz="2200" spc="-25" dirty="0">
                <a:latin typeface="Perpetua"/>
                <a:cs typeface="Perpetua"/>
              </a:rPr>
              <a:t> </a:t>
            </a:r>
            <a:r>
              <a:rPr sz="2200" spc="-5" dirty="0">
                <a:latin typeface="Perpetua"/>
                <a:cs typeface="Perpetua"/>
              </a:rPr>
              <a:t>resources</a:t>
            </a:r>
            <a:endParaRPr sz="2200">
              <a:latin typeface="Perpetua"/>
              <a:cs typeface="Perpetua"/>
            </a:endParaRPr>
          </a:p>
          <a:p>
            <a:pPr marL="285750" marR="5080" indent="-273050">
              <a:lnSpc>
                <a:spcPct val="79500"/>
              </a:lnSpc>
              <a:spcBef>
                <a:spcPts val="59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5" dirty="0">
                <a:latin typeface="Perpetua"/>
                <a:cs typeface="Perpetua"/>
              </a:rPr>
              <a:t>Cost </a:t>
            </a:r>
            <a:r>
              <a:rPr sz="2200" dirty="0">
                <a:latin typeface="Perpetua"/>
                <a:cs typeface="Perpetua"/>
              </a:rPr>
              <a:t>of </a:t>
            </a:r>
            <a:r>
              <a:rPr sz="2200" spc="-5" dirty="0">
                <a:latin typeface="Perpetua"/>
                <a:cs typeface="Perpetua"/>
              </a:rPr>
              <a:t>transactions (IOPS </a:t>
            </a:r>
            <a:r>
              <a:rPr sz="2200" dirty="0">
                <a:latin typeface="Perpetua"/>
                <a:cs typeface="Perpetua"/>
              </a:rPr>
              <a:t>/ </a:t>
            </a:r>
            <a:r>
              <a:rPr sz="2200" spc="-5" dirty="0">
                <a:latin typeface="Perpetua"/>
                <a:cs typeface="Perpetua"/>
              </a:rPr>
              <a:t>GET </a:t>
            </a:r>
            <a:r>
              <a:rPr sz="2200" dirty="0">
                <a:latin typeface="Perpetua"/>
                <a:cs typeface="Perpetua"/>
              </a:rPr>
              <a:t>/ </a:t>
            </a:r>
            <a:r>
              <a:rPr sz="2200" spc="-5" dirty="0">
                <a:latin typeface="Perpetua"/>
                <a:cs typeface="Perpetua"/>
              </a:rPr>
              <a:t>PUT). This is </a:t>
            </a:r>
            <a:r>
              <a:rPr sz="2200" dirty="0">
                <a:latin typeface="Perpetua"/>
                <a:cs typeface="Perpetua"/>
              </a:rPr>
              <a:t>a </a:t>
            </a:r>
            <a:r>
              <a:rPr sz="2200" spc="-5" dirty="0">
                <a:latin typeface="Perpetua"/>
                <a:cs typeface="Perpetua"/>
              </a:rPr>
              <a:t>cost </a:t>
            </a:r>
            <a:r>
              <a:rPr sz="2200" spc="-10" dirty="0">
                <a:latin typeface="Perpetua"/>
                <a:cs typeface="Perpetua"/>
              </a:rPr>
              <a:t>that </a:t>
            </a:r>
            <a:r>
              <a:rPr sz="2200" spc="-5" dirty="0">
                <a:latin typeface="Perpetua"/>
                <a:cs typeface="Perpetua"/>
              </a:rPr>
              <a:t>is </a:t>
            </a:r>
            <a:r>
              <a:rPr sz="2200" dirty="0">
                <a:latin typeface="Perpetua"/>
                <a:cs typeface="Perpetua"/>
              </a:rPr>
              <a:t>not  </a:t>
            </a:r>
            <a:r>
              <a:rPr sz="2200" spc="-5" dirty="0">
                <a:latin typeface="Perpetua"/>
                <a:cs typeface="Perpetua"/>
              </a:rPr>
              <a:t>applicable in </a:t>
            </a:r>
            <a:r>
              <a:rPr sz="2200" dirty="0">
                <a:latin typeface="Perpetua"/>
                <a:cs typeface="Perpetua"/>
              </a:rPr>
              <a:t>a </a:t>
            </a:r>
            <a:r>
              <a:rPr sz="2200" spc="-5" dirty="0">
                <a:latin typeface="Perpetua"/>
                <a:cs typeface="Perpetua"/>
              </a:rPr>
              <a:t>private </a:t>
            </a:r>
            <a:r>
              <a:rPr sz="2200" spc="-10" dirty="0">
                <a:latin typeface="Perpetua"/>
                <a:cs typeface="Perpetua"/>
              </a:rPr>
              <a:t>datacenter </a:t>
            </a:r>
            <a:r>
              <a:rPr sz="2200" dirty="0">
                <a:latin typeface="Perpetua"/>
                <a:cs typeface="Perpetua"/>
              </a:rPr>
              <a:t>model and </a:t>
            </a:r>
            <a:r>
              <a:rPr sz="2200" spc="-5" dirty="0">
                <a:latin typeface="Perpetua"/>
                <a:cs typeface="Perpetua"/>
              </a:rPr>
              <a:t>hence organizations need to  </a:t>
            </a:r>
            <a:r>
              <a:rPr sz="2200" dirty="0">
                <a:latin typeface="Perpetua"/>
                <a:cs typeface="Perpetua"/>
              </a:rPr>
              <a:t>look out for per </a:t>
            </a:r>
            <a:r>
              <a:rPr sz="2200" spc="-5" dirty="0">
                <a:latin typeface="Perpetua"/>
                <a:cs typeface="Perpetua"/>
              </a:rPr>
              <a:t>transaction</a:t>
            </a:r>
            <a:r>
              <a:rPr sz="2200" spc="25" dirty="0">
                <a:latin typeface="Perpetua"/>
                <a:cs typeface="Perpetua"/>
              </a:rPr>
              <a:t> </a:t>
            </a:r>
            <a:r>
              <a:rPr sz="2200" spc="-5" dirty="0">
                <a:latin typeface="Perpetua"/>
                <a:cs typeface="Perpetua"/>
              </a:rPr>
              <a:t>charges.</a:t>
            </a:r>
            <a:endParaRPr sz="2200">
              <a:latin typeface="Perpetua"/>
              <a:cs typeface="Perpetua"/>
            </a:endParaRPr>
          </a:p>
          <a:p>
            <a:pPr marL="285750" marR="541020" indent="-273050">
              <a:lnSpc>
                <a:spcPct val="80000"/>
              </a:lnSpc>
              <a:spcBef>
                <a:spcPts val="695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15" dirty="0">
                <a:latin typeface="Perpetua"/>
                <a:cs typeface="Perpetua"/>
              </a:rPr>
              <a:t>Network </a:t>
            </a:r>
            <a:r>
              <a:rPr sz="2200" spc="-10" dirty="0">
                <a:latin typeface="Perpetua"/>
                <a:cs typeface="Perpetua"/>
              </a:rPr>
              <a:t>bandwidth </a:t>
            </a:r>
            <a:r>
              <a:rPr sz="2200" spc="-5" dirty="0">
                <a:latin typeface="Perpetua"/>
                <a:cs typeface="Perpetua"/>
              </a:rPr>
              <a:t>cost (this can </a:t>
            </a:r>
            <a:r>
              <a:rPr sz="2200" dirty="0">
                <a:latin typeface="Perpetua"/>
                <a:cs typeface="Perpetua"/>
              </a:rPr>
              <a:t>be </a:t>
            </a:r>
            <a:r>
              <a:rPr sz="2200" spc="-10" dirty="0">
                <a:latin typeface="Perpetua"/>
                <a:cs typeface="Perpetua"/>
              </a:rPr>
              <a:t>substantially </a:t>
            </a:r>
            <a:r>
              <a:rPr sz="2200" spc="-5" dirty="0">
                <a:latin typeface="Perpetua"/>
                <a:cs typeface="Perpetua"/>
              </a:rPr>
              <a:t>higher in </a:t>
            </a:r>
            <a:r>
              <a:rPr sz="2200" dirty="0">
                <a:latin typeface="Perpetua"/>
                <a:cs typeface="Perpetua"/>
              </a:rPr>
              <a:t>a </a:t>
            </a:r>
            <a:r>
              <a:rPr sz="2200" spc="-5" dirty="0">
                <a:latin typeface="Perpetua"/>
                <a:cs typeface="Perpetua"/>
              </a:rPr>
              <a:t>cloud  </a:t>
            </a:r>
            <a:r>
              <a:rPr sz="2200" dirty="0">
                <a:latin typeface="Perpetua"/>
                <a:cs typeface="Perpetua"/>
              </a:rPr>
              <a:t>scenario </a:t>
            </a:r>
            <a:r>
              <a:rPr sz="2200" spc="-5" dirty="0">
                <a:latin typeface="Perpetua"/>
                <a:cs typeface="Perpetua"/>
              </a:rPr>
              <a:t>than traditional</a:t>
            </a:r>
            <a:r>
              <a:rPr sz="2200" spc="25" dirty="0">
                <a:latin typeface="Perpetua"/>
                <a:cs typeface="Perpetua"/>
              </a:rPr>
              <a:t> </a:t>
            </a:r>
            <a:r>
              <a:rPr sz="2200" dirty="0">
                <a:latin typeface="Perpetua"/>
                <a:cs typeface="Perpetua"/>
              </a:rPr>
              <a:t>scenario)</a:t>
            </a:r>
            <a:endParaRPr sz="220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spcBef>
                <a:spcPts val="5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5" dirty="0">
                <a:latin typeface="Perpetua"/>
                <a:cs typeface="Perpetua"/>
              </a:rPr>
              <a:t>Cost </a:t>
            </a:r>
            <a:r>
              <a:rPr sz="2200" dirty="0">
                <a:latin typeface="Perpetua"/>
                <a:cs typeface="Perpetua"/>
              </a:rPr>
              <a:t>of migration </a:t>
            </a:r>
            <a:r>
              <a:rPr sz="2200" spc="-5" dirty="0">
                <a:latin typeface="Perpetua"/>
                <a:cs typeface="Perpetua"/>
              </a:rPr>
              <a:t>to </a:t>
            </a:r>
            <a:r>
              <a:rPr sz="2200" dirty="0">
                <a:latin typeface="Perpetua"/>
                <a:cs typeface="Perpetua"/>
              </a:rPr>
              <a:t>a cloud</a:t>
            </a:r>
            <a:r>
              <a:rPr sz="2200" spc="40" dirty="0">
                <a:latin typeface="Perpetua"/>
                <a:cs typeface="Perpetua"/>
              </a:rPr>
              <a:t> </a:t>
            </a:r>
            <a:r>
              <a:rPr sz="2200" spc="-10" dirty="0">
                <a:latin typeface="Perpetua"/>
                <a:cs typeface="Perpetua"/>
              </a:rPr>
              <a:t>environment</a:t>
            </a:r>
            <a:endParaRPr sz="220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spcBef>
                <a:spcPts val="7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5" dirty="0">
                <a:latin typeface="Perpetua"/>
                <a:cs typeface="Perpetua"/>
              </a:rPr>
              <a:t>Monitoring </a:t>
            </a:r>
            <a:r>
              <a:rPr sz="2200" dirty="0">
                <a:latin typeface="Perpetua"/>
                <a:cs typeface="Perpetua"/>
              </a:rPr>
              <a:t>and </a:t>
            </a:r>
            <a:r>
              <a:rPr sz="2200" spc="-5" dirty="0">
                <a:latin typeface="Perpetua"/>
                <a:cs typeface="Perpetua"/>
              </a:rPr>
              <a:t>management</a:t>
            </a:r>
            <a:r>
              <a:rPr sz="2200" dirty="0">
                <a:latin typeface="Perpetua"/>
                <a:cs typeface="Perpetua"/>
              </a:rPr>
              <a:t> tools</a:t>
            </a:r>
            <a:endParaRPr sz="220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spcBef>
                <a:spcPts val="5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5" dirty="0">
                <a:latin typeface="Perpetua"/>
                <a:cs typeface="Perpetua"/>
              </a:rPr>
              <a:t>Operations expenses</a:t>
            </a:r>
            <a:endParaRPr sz="220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spcBef>
                <a:spcPts val="7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10" dirty="0">
                <a:latin typeface="Perpetua"/>
                <a:cs typeface="Perpetua"/>
              </a:rPr>
              <a:t>Software</a:t>
            </a:r>
            <a:r>
              <a:rPr sz="2200" spc="-5" dirty="0">
                <a:latin typeface="Perpetua"/>
                <a:cs typeface="Perpetua"/>
              </a:rPr>
              <a:t> licenses</a:t>
            </a:r>
            <a:endParaRPr sz="220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spcBef>
                <a:spcPts val="5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5" dirty="0">
                <a:latin typeface="Perpetua"/>
                <a:cs typeface="Perpetua"/>
              </a:rPr>
              <a:t>License </a:t>
            </a:r>
            <a:r>
              <a:rPr sz="2200" dirty="0">
                <a:latin typeface="Perpetua"/>
                <a:cs typeface="Perpetua"/>
              </a:rPr>
              <a:t>migration </a:t>
            </a:r>
            <a:r>
              <a:rPr sz="2200" spc="-5" dirty="0">
                <a:latin typeface="Perpetua"/>
                <a:cs typeface="Perpetua"/>
              </a:rPr>
              <a:t>costs (if</a:t>
            </a:r>
            <a:r>
              <a:rPr sz="2200" spc="10" dirty="0">
                <a:latin typeface="Perpetua"/>
                <a:cs typeface="Perpetua"/>
              </a:rPr>
              <a:t> </a:t>
            </a:r>
            <a:r>
              <a:rPr sz="2200" spc="-10" dirty="0">
                <a:latin typeface="Perpetua"/>
                <a:cs typeface="Perpetua"/>
              </a:rPr>
              <a:t>applicable)</a:t>
            </a:r>
            <a:endParaRPr sz="220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spcBef>
                <a:spcPts val="7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5" dirty="0">
                <a:latin typeface="Perpetua"/>
                <a:cs typeface="Perpetua"/>
              </a:rPr>
              <a:t>Applicable </a:t>
            </a:r>
            <a:r>
              <a:rPr sz="2200" dirty="0">
                <a:latin typeface="Perpetua"/>
                <a:cs typeface="Perpetua"/>
              </a:rPr>
              <a:t>annual </a:t>
            </a:r>
            <a:r>
              <a:rPr sz="2200" spc="-5" dirty="0">
                <a:latin typeface="Perpetua"/>
                <a:cs typeface="Perpetua"/>
              </a:rPr>
              <a:t>maintenance</a:t>
            </a:r>
            <a:r>
              <a:rPr sz="2200" dirty="0">
                <a:latin typeface="Perpetua"/>
                <a:cs typeface="Perpetua"/>
              </a:rPr>
              <a:t> </a:t>
            </a:r>
            <a:r>
              <a:rPr sz="2200" spc="-5" dirty="0">
                <a:latin typeface="Perpetua"/>
                <a:cs typeface="Perpetua"/>
              </a:rPr>
              <a:t>fees</a:t>
            </a:r>
            <a:endParaRPr sz="220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86789" y="34035"/>
            <a:ext cx="6543675" cy="1854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Plotting </a:t>
            </a:r>
            <a:r>
              <a:rPr spc="-5" dirty="0"/>
              <a:t>Capacity</a:t>
            </a:r>
            <a:r>
              <a:rPr spc="-85" dirty="0"/>
              <a:t> </a:t>
            </a:r>
            <a:r>
              <a:rPr spc="-10" dirty="0"/>
              <a:t>Consumption  </a:t>
            </a:r>
            <a:r>
              <a:rPr spc="-50" dirty="0"/>
              <a:t>Trends </a:t>
            </a:r>
            <a:r>
              <a:rPr spc="-35" dirty="0"/>
              <a:t>over </a:t>
            </a:r>
            <a:r>
              <a:rPr spc="-10" dirty="0"/>
              <a:t>Time </a:t>
            </a:r>
            <a:r>
              <a:rPr dirty="0"/>
              <a:t>– </a:t>
            </a:r>
            <a:r>
              <a:rPr spc="-55" dirty="0"/>
              <a:t>Tools </a:t>
            </a:r>
            <a:r>
              <a:rPr spc="-30" dirty="0"/>
              <a:t>like  </a:t>
            </a:r>
            <a:r>
              <a:rPr spc="-15" dirty="0"/>
              <a:t>vCenter </a:t>
            </a:r>
            <a:r>
              <a:rPr spc="-5" dirty="0"/>
              <a:t>Operations</a:t>
            </a:r>
          </a:p>
        </p:txBody>
      </p:sp>
      <p:sp>
        <p:nvSpPr>
          <p:cNvPr id="3" name="object 3"/>
          <p:cNvSpPr/>
          <p:nvPr/>
        </p:nvSpPr>
        <p:spPr>
          <a:xfrm>
            <a:off x="838200" y="1981200"/>
            <a:ext cx="7842504" cy="39471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82803"/>
            <a:ext cx="582104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Cloud </a:t>
            </a:r>
            <a:r>
              <a:rPr spc="10" dirty="0"/>
              <a:t>Service </a:t>
            </a:r>
            <a:r>
              <a:rPr spc="-20" dirty="0"/>
              <a:t>Providers  </a:t>
            </a:r>
            <a:r>
              <a:rPr spc="-5" dirty="0"/>
              <a:t>Capacity Management</a:t>
            </a:r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707390" y="2275331"/>
            <a:ext cx="7089140" cy="3281045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285750" indent="-273050">
              <a:lnSpc>
                <a:spcPct val="100000"/>
              </a:lnSpc>
              <a:spcBef>
                <a:spcPts val="795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285750" algn="l"/>
              </a:tabLst>
            </a:pPr>
            <a:r>
              <a:rPr sz="2600" spc="-10" dirty="0">
                <a:latin typeface="Perpetua"/>
                <a:cs typeface="Perpetua"/>
              </a:rPr>
              <a:t>Data </a:t>
            </a:r>
            <a:r>
              <a:rPr sz="2600" spc="-5" dirty="0">
                <a:latin typeface="Perpetua"/>
                <a:cs typeface="Perpetua"/>
              </a:rPr>
              <a:t>Collection and</a:t>
            </a:r>
            <a:r>
              <a:rPr sz="2600" spc="-315" dirty="0">
                <a:latin typeface="Perpetua"/>
                <a:cs typeface="Perpetua"/>
              </a:rPr>
              <a:t> </a:t>
            </a:r>
            <a:r>
              <a:rPr sz="2600" spc="-10" dirty="0">
                <a:latin typeface="Perpetua"/>
                <a:cs typeface="Perpetua"/>
              </a:rPr>
              <a:t>Thresholds</a:t>
            </a:r>
            <a:endParaRPr sz="2600" dirty="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spcBef>
                <a:spcPts val="695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285750" algn="l"/>
              </a:tabLst>
            </a:pPr>
            <a:r>
              <a:rPr sz="2600" spc="-10" dirty="0">
                <a:latin typeface="Perpetua"/>
                <a:cs typeface="Perpetua"/>
              </a:rPr>
              <a:t>Analysis </a:t>
            </a:r>
            <a:r>
              <a:rPr sz="2600" spc="-5" dirty="0">
                <a:latin typeface="Perpetua"/>
                <a:cs typeface="Perpetua"/>
              </a:rPr>
              <a:t>of </a:t>
            </a:r>
            <a:r>
              <a:rPr sz="2600" dirty="0">
                <a:latin typeface="Perpetua"/>
                <a:cs typeface="Perpetua"/>
              </a:rPr>
              <a:t>current </a:t>
            </a:r>
            <a:r>
              <a:rPr sz="2600" spc="-5" dirty="0">
                <a:latin typeface="Perpetua"/>
                <a:cs typeface="Perpetua"/>
              </a:rPr>
              <a:t>and </a:t>
            </a:r>
            <a:r>
              <a:rPr sz="2600" spc="-10" dirty="0">
                <a:latin typeface="Perpetua"/>
                <a:cs typeface="Perpetua"/>
              </a:rPr>
              <a:t>future </a:t>
            </a:r>
            <a:r>
              <a:rPr sz="2600" spc="-5" dirty="0">
                <a:latin typeface="Perpetua"/>
                <a:cs typeface="Perpetua"/>
              </a:rPr>
              <a:t>usage </a:t>
            </a:r>
            <a:r>
              <a:rPr sz="2600" dirty="0">
                <a:latin typeface="Perpetua"/>
                <a:cs typeface="Perpetua"/>
              </a:rPr>
              <a:t>if</a:t>
            </a:r>
            <a:r>
              <a:rPr sz="2600" spc="15" dirty="0">
                <a:latin typeface="Perpetua"/>
                <a:cs typeface="Perpetua"/>
              </a:rPr>
              <a:t> </a:t>
            </a:r>
            <a:r>
              <a:rPr sz="2600" spc="10" dirty="0">
                <a:latin typeface="Perpetua"/>
                <a:cs typeface="Perpetua"/>
              </a:rPr>
              <a:t>services</a:t>
            </a:r>
            <a:endParaRPr sz="2600" dirty="0">
              <a:latin typeface="Perpetua"/>
              <a:cs typeface="Perpetua"/>
            </a:endParaRPr>
          </a:p>
          <a:p>
            <a:pPr marL="285750" marR="5080" indent="-273050">
              <a:lnSpc>
                <a:spcPts val="3100"/>
              </a:lnSpc>
              <a:spcBef>
                <a:spcPts val="695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285750" algn="l"/>
              </a:tabLst>
            </a:pPr>
            <a:r>
              <a:rPr sz="2600" spc="-5" dirty="0">
                <a:latin typeface="Perpetua"/>
                <a:cs typeface="Perpetua"/>
              </a:rPr>
              <a:t>Roll ups of individual </a:t>
            </a:r>
            <a:r>
              <a:rPr sz="2600" spc="10" dirty="0">
                <a:latin typeface="Perpetua"/>
                <a:cs typeface="Perpetua"/>
              </a:rPr>
              <a:t>services </a:t>
            </a:r>
            <a:r>
              <a:rPr sz="2600" spc="5" dirty="0">
                <a:latin typeface="Perpetua"/>
                <a:cs typeface="Perpetua"/>
              </a:rPr>
              <a:t>which </a:t>
            </a:r>
            <a:r>
              <a:rPr sz="2600" spc="-5" dirty="0">
                <a:latin typeface="Perpetua"/>
                <a:cs typeface="Perpetua"/>
              </a:rPr>
              <a:t>constitute the cloud  </a:t>
            </a:r>
            <a:r>
              <a:rPr sz="2600" spc="10" dirty="0">
                <a:latin typeface="Perpetua"/>
                <a:cs typeface="Perpetua"/>
              </a:rPr>
              <a:t>service</a:t>
            </a:r>
            <a:endParaRPr sz="2600" dirty="0">
              <a:latin typeface="Perpetua"/>
              <a:cs typeface="Perpetua"/>
            </a:endParaRPr>
          </a:p>
          <a:p>
            <a:pPr marL="285750" indent="-273050">
              <a:lnSpc>
                <a:spcPct val="100000"/>
              </a:lnSpc>
              <a:spcBef>
                <a:spcPts val="475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285750" algn="l"/>
              </a:tabLst>
            </a:pPr>
            <a:r>
              <a:rPr sz="2600" dirty="0">
                <a:latin typeface="Perpetua"/>
                <a:cs typeface="Perpetua"/>
              </a:rPr>
              <a:t>Monitoring </a:t>
            </a:r>
            <a:r>
              <a:rPr sz="2600" spc="-5" dirty="0">
                <a:latin typeface="Perpetua"/>
                <a:cs typeface="Perpetua"/>
              </a:rPr>
              <a:t>of </a:t>
            </a:r>
            <a:r>
              <a:rPr sz="2600" dirty="0">
                <a:latin typeface="Perpetua"/>
                <a:cs typeface="Perpetua"/>
              </a:rPr>
              <a:t>SLAs </a:t>
            </a:r>
            <a:r>
              <a:rPr sz="2600" spc="10" dirty="0">
                <a:latin typeface="Perpetua"/>
                <a:cs typeface="Perpetua"/>
              </a:rPr>
              <a:t>(Service </a:t>
            </a:r>
            <a:r>
              <a:rPr sz="2600" spc="-25" dirty="0">
                <a:latin typeface="Perpetua"/>
                <a:cs typeface="Perpetua"/>
              </a:rPr>
              <a:t>Level</a:t>
            </a:r>
            <a:r>
              <a:rPr sz="2600" spc="-210" dirty="0">
                <a:latin typeface="Perpetua"/>
                <a:cs typeface="Perpetua"/>
              </a:rPr>
              <a:t> </a:t>
            </a:r>
            <a:r>
              <a:rPr sz="2600" dirty="0">
                <a:latin typeface="Perpetua"/>
                <a:cs typeface="Perpetua"/>
              </a:rPr>
              <a:t>Agreements)</a:t>
            </a:r>
          </a:p>
          <a:p>
            <a:pPr marL="285750" indent="-273050">
              <a:lnSpc>
                <a:spcPct val="100000"/>
              </a:lnSpc>
              <a:spcBef>
                <a:spcPts val="575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285750" algn="l"/>
              </a:tabLst>
            </a:pPr>
            <a:r>
              <a:rPr sz="2600" spc="-35" dirty="0">
                <a:latin typeface="Perpetua"/>
                <a:cs typeface="Perpetua"/>
              </a:rPr>
              <a:t>Workloads </a:t>
            </a:r>
            <a:r>
              <a:rPr sz="2600" spc="-15" dirty="0">
                <a:latin typeface="Perpetua"/>
                <a:cs typeface="Perpetua"/>
              </a:rPr>
              <a:t>at </a:t>
            </a:r>
            <a:r>
              <a:rPr sz="2600" dirty="0">
                <a:latin typeface="Perpetua"/>
                <a:cs typeface="Perpetua"/>
              </a:rPr>
              <a:t>various </a:t>
            </a:r>
            <a:r>
              <a:rPr sz="2600" spc="-10" dirty="0">
                <a:latin typeface="Perpetua"/>
                <a:cs typeface="Perpetua"/>
              </a:rPr>
              <a:t>locations/data</a:t>
            </a:r>
            <a:r>
              <a:rPr sz="2600" spc="55" dirty="0">
                <a:latin typeface="Perpetua"/>
                <a:cs typeface="Perpetua"/>
              </a:rPr>
              <a:t> </a:t>
            </a:r>
            <a:r>
              <a:rPr sz="2600" dirty="0">
                <a:latin typeface="Perpetua"/>
                <a:cs typeface="Perpetua"/>
              </a:rPr>
              <a:t>centers</a:t>
            </a:r>
          </a:p>
          <a:p>
            <a:pPr marL="285750" indent="-273050">
              <a:lnSpc>
                <a:spcPct val="100000"/>
              </a:lnSpc>
              <a:spcBef>
                <a:spcPts val="695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285750" algn="l"/>
              </a:tabLst>
            </a:pPr>
            <a:r>
              <a:rPr sz="2600" spc="-10" dirty="0">
                <a:latin typeface="Perpetua"/>
                <a:cs typeface="Perpetua"/>
              </a:rPr>
              <a:t>Proactive </a:t>
            </a:r>
            <a:r>
              <a:rPr sz="2600" spc="-5" dirty="0">
                <a:latin typeface="Perpetua"/>
                <a:cs typeface="Perpetua"/>
              </a:rPr>
              <a:t>and </a:t>
            </a:r>
            <a:r>
              <a:rPr sz="2600" spc="-15" dirty="0">
                <a:latin typeface="Perpetua"/>
                <a:cs typeface="Perpetua"/>
              </a:rPr>
              <a:t>reactive </a:t>
            </a:r>
            <a:r>
              <a:rPr sz="2600" spc="-5" dirty="0">
                <a:latin typeface="Perpetua"/>
                <a:cs typeface="Perpetua"/>
              </a:rPr>
              <a:t>actions </a:t>
            </a:r>
            <a:r>
              <a:rPr sz="2600" dirty="0">
                <a:latin typeface="Perpetua"/>
                <a:cs typeface="Perpetua"/>
              </a:rPr>
              <a:t>to </a:t>
            </a:r>
            <a:r>
              <a:rPr sz="2600" spc="-5" dirty="0">
                <a:latin typeface="Perpetua"/>
                <a:cs typeface="Perpetua"/>
              </a:rPr>
              <a:t>enhance</a:t>
            </a:r>
            <a:r>
              <a:rPr sz="2600" spc="10" dirty="0">
                <a:latin typeface="Perpetua"/>
                <a:cs typeface="Perpetua"/>
              </a:rPr>
              <a:t> </a:t>
            </a:r>
            <a:r>
              <a:rPr sz="2600" spc="-5" dirty="0">
                <a:latin typeface="Perpetua"/>
                <a:cs typeface="Perpetua"/>
              </a:rPr>
              <a:t>capacity</a:t>
            </a:r>
            <a:endParaRPr sz="2600" dirty="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298132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0" dirty="0"/>
              <a:t>Virtual</a:t>
            </a:r>
            <a:r>
              <a:rPr spc="-45" dirty="0"/>
              <a:t> </a:t>
            </a:r>
            <a:r>
              <a:rPr spc="-20" dirty="0"/>
              <a:t>Sprawl</a:t>
            </a:r>
          </a:p>
        </p:txBody>
      </p:sp>
      <p:sp>
        <p:nvSpPr>
          <p:cNvPr id="3" name="object 3"/>
          <p:cNvSpPr/>
          <p:nvPr/>
        </p:nvSpPr>
        <p:spPr>
          <a:xfrm>
            <a:off x="914400" y="1406525"/>
            <a:ext cx="7473950" cy="5181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632968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Optimizing </a:t>
            </a:r>
            <a:r>
              <a:rPr dirty="0"/>
              <a:t>a </a:t>
            </a:r>
            <a:r>
              <a:rPr spc="-10" dirty="0"/>
              <a:t>Dynamic</a:t>
            </a:r>
            <a:r>
              <a:rPr spc="-40" dirty="0"/>
              <a:t> </a:t>
            </a:r>
            <a:r>
              <a:rPr spc="-15" dirty="0"/>
              <a:t>System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3139" y="1733803"/>
            <a:ext cx="7590155" cy="42443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0" marR="5080" indent="-273050">
              <a:lnSpc>
                <a:spcPct val="100000"/>
              </a:lnSpc>
              <a:spcBef>
                <a:spcPts val="100"/>
              </a:spcBef>
              <a:buClr>
                <a:srgbClr val="D34817"/>
              </a:buClr>
              <a:buSzPct val="86666"/>
              <a:buFont typeface="Wingdings 2"/>
              <a:buChar char=""/>
              <a:tabLst>
                <a:tab pos="285750" algn="l"/>
              </a:tabLst>
            </a:pPr>
            <a:r>
              <a:rPr sz="3000" spc="20" dirty="0">
                <a:latin typeface="Perpetua"/>
                <a:cs typeface="Perpetua"/>
              </a:rPr>
              <a:t>Firm </a:t>
            </a:r>
            <a:r>
              <a:rPr sz="3000" spc="-10" dirty="0">
                <a:latin typeface="Perpetua"/>
                <a:cs typeface="Perpetua"/>
              </a:rPr>
              <a:t>requirements </a:t>
            </a:r>
            <a:r>
              <a:rPr sz="3000" spc="5" dirty="0">
                <a:latin typeface="Perpetua"/>
                <a:cs typeface="Perpetua"/>
              </a:rPr>
              <a:t>change </a:t>
            </a:r>
            <a:r>
              <a:rPr sz="3000" spc="-10" dirty="0">
                <a:latin typeface="Perpetua"/>
                <a:cs typeface="Perpetua"/>
              </a:rPr>
              <a:t>continually </a:t>
            </a:r>
            <a:r>
              <a:rPr sz="3000" dirty="0">
                <a:latin typeface="Perpetua"/>
                <a:cs typeface="Perpetua"/>
              </a:rPr>
              <a:t>in </a:t>
            </a:r>
            <a:r>
              <a:rPr sz="3000" spc="-10" dirty="0">
                <a:latin typeface="Perpetua"/>
                <a:cs typeface="Perpetua"/>
              </a:rPr>
              <a:t>competitive  markets</a:t>
            </a:r>
            <a:endParaRPr sz="3000">
              <a:latin typeface="Perpetua"/>
              <a:cs typeface="Perpetua"/>
            </a:endParaRPr>
          </a:p>
          <a:p>
            <a:pPr marL="558800" marR="381635" lvl="1" indent="-273050">
              <a:lnSpc>
                <a:spcPct val="102299"/>
              </a:lnSpc>
              <a:spcBef>
                <a:spcPts val="545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558800" algn="l"/>
              </a:tabLst>
            </a:pPr>
            <a:r>
              <a:rPr sz="2600" dirty="0">
                <a:latin typeface="Perpetua"/>
                <a:cs typeface="Perpetua"/>
              </a:rPr>
              <a:t>Dynamic </a:t>
            </a:r>
            <a:r>
              <a:rPr sz="2600" spc="-5" dirty="0">
                <a:latin typeface="Perpetua"/>
                <a:cs typeface="Perpetua"/>
              </a:rPr>
              <a:t>customer </a:t>
            </a:r>
            <a:r>
              <a:rPr sz="2600" spc="-15" dirty="0">
                <a:latin typeface="Perpetua"/>
                <a:cs typeface="Perpetua"/>
              </a:rPr>
              <a:t>behavior </a:t>
            </a:r>
            <a:r>
              <a:rPr sz="2600" spc="-5" dirty="0">
                <a:latin typeface="Perpetua"/>
                <a:cs typeface="Perpetua"/>
              </a:rPr>
              <a:t>also </a:t>
            </a:r>
            <a:r>
              <a:rPr sz="2600" dirty="0">
                <a:latin typeface="Perpetua"/>
                <a:cs typeface="Perpetua"/>
              </a:rPr>
              <a:t>changes </a:t>
            </a:r>
            <a:r>
              <a:rPr sz="2600" spc="-5" dirty="0">
                <a:latin typeface="Perpetua"/>
                <a:cs typeface="Perpetua"/>
              </a:rPr>
              <a:t>cloud capacity  modeling and</a:t>
            </a:r>
            <a:r>
              <a:rPr sz="2600" dirty="0">
                <a:latin typeface="Perpetua"/>
                <a:cs typeface="Perpetua"/>
              </a:rPr>
              <a:t> </a:t>
            </a:r>
            <a:r>
              <a:rPr sz="2600" spc="-5" dirty="0">
                <a:latin typeface="Perpetua"/>
                <a:cs typeface="Perpetua"/>
              </a:rPr>
              <a:t>planning</a:t>
            </a:r>
            <a:endParaRPr sz="2600">
              <a:latin typeface="Perpetua"/>
              <a:cs typeface="Perpetua"/>
            </a:endParaRPr>
          </a:p>
          <a:p>
            <a:pPr marL="285750" marR="51435" indent="-273050">
              <a:lnSpc>
                <a:spcPct val="100000"/>
              </a:lnSpc>
              <a:spcBef>
                <a:spcPts val="484"/>
              </a:spcBef>
              <a:buClr>
                <a:srgbClr val="D34817"/>
              </a:buClr>
              <a:buSzPct val="86666"/>
              <a:buFont typeface="Wingdings 2"/>
              <a:buChar char=""/>
              <a:tabLst>
                <a:tab pos="285750" algn="l"/>
              </a:tabLst>
            </a:pPr>
            <a:r>
              <a:rPr sz="3000" dirty="0">
                <a:latin typeface="Perpetua"/>
                <a:cs typeface="Perpetua"/>
              </a:rPr>
              <a:t>Corporate </a:t>
            </a:r>
            <a:r>
              <a:rPr sz="3000" spc="-30" dirty="0">
                <a:latin typeface="Perpetua"/>
                <a:cs typeface="Perpetua"/>
              </a:rPr>
              <a:t>workflow </a:t>
            </a:r>
            <a:r>
              <a:rPr sz="3000" spc="-5" dirty="0">
                <a:latin typeface="Perpetua"/>
                <a:cs typeface="Perpetua"/>
              </a:rPr>
              <a:t>resource utilization </a:t>
            </a:r>
            <a:r>
              <a:rPr sz="3000" spc="5" dirty="0">
                <a:latin typeface="Perpetua"/>
                <a:cs typeface="Perpetua"/>
              </a:rPr>
              <a:t>patterns  </a:t>
            </a:r>
            <a:r>
              <a:rPr sz="3000" spc="-35" dirty="0">
                <a:latin typeface="Perpetua"/>
                <a:cs typeface="Perpetua"/>
              </a:rPr>
              <a:t>may </a:t>
            </a:r>
            <a:r>
              <a:rPr sz="3000" spc="-5" dirty="0">
                <a:latin typeface="Perpetua"/>
                <a:cs typeface="Perpetua"/>
              </a:rPr>
              <a:t>also </a:t>
            </a:r>
            <a:r>
              <a:rPr sz="3000" spc="5" dirty="0">
                <a:latin typeface="Perpetua"/>
                <a:cs typeface="Perpetua"/>
              </a:rPr>
              <a:t>change </a:t>
            </a:r>
            <a:r>
              <a:rPr sz="3000" spc="-15" dirty="0">
                <a:latin typeface="Perpetua"/>
                <a:cs typeface="Perpetua"/>
              </a:rPr>
              <a:t>dynamically </a:t>
            </a:r>
            <a:r>
              <a:rPr sz="3000" dirty="0">
                <a:latin typeface="Perpetua"/>
                <a:cs typeface="Perpetua"/>
              </a:rPr>
              <a:t>due </a:t>
            </a:r>
            <a:r>
              <a:rPr sz="3000" spc="-5" dirty="0">
                <a:latin typeface="Perpetua"/>
                <a:cs typeface="Perpetua"/>
              </a:rPr>
              <a:t>to </a:t>
            </a:r>
            <a:r>
              <a:rPr sz="3000" dirty="0">
                <a:latin typeface="Perpetua"/>
                <a:cs typeface="Perpetua"/>
              </a:rPr>
              <a:t>a </a:t>
            </a:r>
            <a:r>
              <a:rPr sz="3000" spc="-5" dirty="0">
                <a:latin typeface="Perpetua"/>
                <a:cs typeface="Perpetua"/>
              </a:rPr>
              <a:t>wide </a:t>
            </a:r>
            <a:r>
              <a:rPr sz="3000" dirty="0">
                <a:latin typeface="Perpetua"/>
                <a:cs typeface="Perpetua"/>
              </a:rPr>
              <a:t>variety of  </a:t>
            </a:r>
            <a:r>
              <a:rPr sz="3000" spc="10" dirty="0">
                <a:latin typeface="Perpetua"/>
                <a:cs typeface="Perpetua"/>
              </a:rPr>
              <a:t>internal </a:t>
            </a:r>
            <a:r>
              <a:rPr sz="3000" dirty="0">
                <a:latin typeface="Perpetua"/>
                <a:cs typeface="Perpetua"/>
              </a:rPr>
              <a:t>and </a:t>
            </a:r>
            <a:r>
              <a:rPr sz="3000" spc="5" dirty="0">
                <a:latin typeface="Perpetua"/>
                <a:cs typeface="Perpetua"/>
              </a:rPr>
              <a:t>external</a:t>
            </a:r>
            <a:r>
              <a:rPr sz="3000" spc="-15" dirty="0">
                <a:latin typeface="Perpetua"/>
                <a:cs typeface="Perpetua"/>
              </a:rPr>
              <a:t> </a:t>
            </a:r>
            <a:r>
              <a:rPr sz="3000" dirty="0">
                <a:latin typeface="Perpetua"/>
                <a:cs typeface="Perpetua"/>
              </a:rPr>
              <a:t>factors</a:t>
            </a:r>
            <a:endParaRPr sz="3000">
              <a:latin typeface="Perpetua"/>
              <a:cs typeface="Perpetua"/>
            </a:endParaRPr>
          </a:p>
          <a:p>
            <a:pPr marL="285750" marR="212090" indent="-273050">
              <a:lnSpc>
                <a:spcPct val="100000"/>
              </a:lnSpc>
              <a:spcBef>
                <a:spcPts val="600"/>
              </a:spcBef>
              <a:buClr>
                <a:srgbClr val="D34817"/>
              </a:buClr>
              <a:buSzPct val="86666"/>
              <a:buFont typeface="Wingdings 2"/>
              <a:buChar char=""/>
              <a:tabLst>
                <a:tab pos="285750" algn="l"/>
              </a:tabLst>
            </a:pPr>
            <a:r>
              <a:rPr sz="3000" spc="5" dirty="0">
                <a:latin typeface="Perpetua"/>
                <a:cs typeface="Perpetua"/>
              </a:rPr>
              <a:t>Virtual </a:t>
            </a:r>
            <a:r>
              <a:rPr sz="3000" spc="-20" dirty="0">
                <a:latin typeface="Perpetua"/>
                <a:cs typeface="Perpetua"/>
              </a:rPr>
              <a:t>Sprawl- </a:t>
            </a:r>
            <a:r>
              <a:rPr sz="3000" spc="-5" dirty="0">
                <a:latin typeface="Perpetua"/>
                <a:cs typeface="Perpetua"/>
              </a:rPr>
              <a:t>Result </a:t>
            </a:r>
            <a:r>
              <a:rPr sz="3000" dirty="0">
                <a:latin typeface="Perpetua"/>
                <a:cs typeface="Perpetua"/>
              </a:rPr>
              <a:t>of </a:t>
            </a:r>
            <a:r>
              <a:rPr sz="3000" spc="-40" dirty="0">
                <a:latin typeface="Perpetua"/>
                <a:cs typeface="Perpetua"/>
              </a:rPr>
              <a:t>over </a:t>
            </a:r>
            <a:r>
              <a:rPr sz="3000" spc="-5" dirty="0">
                <a:latin typeface="Perpetua"/>
                <a:cs typeface="Perpetua"/>
              </a:rPr>
              <a:t>capacity allocation </a:t>
            </a:r>
            <a:r>
              <a:rPr sz="3000" dirty="0">
                <a:latin typeface="Perpetua"/>
                <a:cs typeface="Perpetua"/>
              </a:rPr>
              <a:t>of  </a:t>
            </a:r>
            <a:r>
              <a:rPr sz="3000" spc="-20" dirty="0">
                <a:latin typeface="Perpetua"/>
                <a:cs typeface="Perpetua"/>
              </a:rPr>
              <a:t>any </a:t>
            </a:r>
            <a:r>
              <a:rPr sz="3000" spc="5" dirty="0">
                <a:latin typeface="Perpetua"/>
                <a:cs typeface="Perpetua"/>
              </a:rPr>
              <a:t>virtualized</a:t>
            </a:r>
            <a:r>
              <a:rPr sz="3000" spc="10" dirty="0">
                <a:latin typeface="Perpetua"/>
                <a:cs typeface="Perpetua"/>
              </a:rPr>
              <a:t> </a:t>
            </a:r>
            <a:r>
              <a:rPr sz="3000" dirty="0">
                <a:latin typeface="Perpetua"/>
                <a:cs typeface="Perpetua"/>
              </a:rPr>
              <a:t>infrastructure</a:t>
            </a:r>
            <a:endParaRPr sz="300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0739" y="100076"/>
            <a:ext cx="49085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solidFill>
                  <a:srgbClr val="000000"/>
                </a:solidFill>
                <a:latin typeface="Arial"/>
                <a:cs typeface="Arial"/>
              </a:rPr>
              <a:t>Capacity analytics </a:t>
            </a:r>
            <a:r>
              <a:rPr sz="2400" dirty="0">
                <a:solidFill>
                  <a:srgbClr val="000000"/>
                </a:solidFill>
                <a:latin typeface="Arial"/>
                <a:cs typeface="Arial"/>
              </a:rPr>
              <a:t>of </a:t>
            </a:r>
            <a:r>
              <a:rPr sz="2400" spc="-5" dirty="0">
                <a:solidFill>
                  <a:srgbClr val="000000"/>
                </a:solidFill>
                <a:latin typeface="Arial"/>
                <a:cs typeface="Arial"/>
              </a:rPr>
              <a:t>VRealize</a:t>
            </a:r>
            <a:r>
              <a:rPr sz="2400" spc="5" dirty="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sz="2400" spc="-5" dirty="0">
                <a:solidFill>
                  <a:srgbClr val="000000"/>
                </a:solidFill>
                <a:latin typeface="Arial"/>
                <a:cs typeface="Arial"/>
              </a:rPr>
              <a:t>Suite</a:t>
            </a:r>
            <a:endParaRPr sz="24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853439" y="3166110"/>
            <a:ext cx="127000" cy="0"/>
          </a:xfrm>
          <a:custGeom>
            <a:avLst/>
            <a:gdLst/>
            <a:ahLst/>
            <a:cxnLst/>
            <a:rect l="l" t="t" r="r" b="b"/>
            <a:pathLst>
              <a:path w="127000">
                <a:moveTo>
                  <a:pt x="0" y="0"/>
                </a:moveTo>
                <a:lnTo>
                  <a:pt x="127000" y="0"/>
                </a:lnTo>
              </a:path>
            </a:pathLst>
          </a:custGeom>
          <a:ln w="12700">
            <a:solidFill>
              <a:srgbClr val="CC99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33400" y="1981200"/>
            <a:ext cx="8153400" cy="47244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56590" y="692403"/>
            <a:ext cx="7125334" cy="12103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9250">
              <a:lnSpc>
                <a:spcPct val="100000"/>
              </a:lnSpc>
              <a:spcBef>
                <a:spcPts val="100"/>
              </a:spcBef>
            </a:pPr>
            <a:r>
              <a:rPr sz="4000" spc="-5" dirty="0">
                <a:solidFill>
                  <a:srgbClr val="696464"/>
                </a:solidFill>
                <a:latin typeface="Franklin Gothic Book"/>
                <a:cs typeface="Franklin Gothic Book"/>
              </a:rPr>
              <a:t>Capacity Analytics and</a:t>
            </a:r>
            <a:r>
              <a:rPr sz="4000" spc="-65" dirty="0">
                <a:solidFill>
                  <a:srgbClr val="696464"/>
                </a:solidFill>
                <a:latin typeface="Franklin Gothic Book"/>
                <a:cs typeface="Franklin Gothic Book"/>
              </a:rPr>
              <a:t> </a:t>
            </a:r>
            <a:r>
              <a:rPr sz="4000" spc="-10" dirty="0">
                <a:solidFill>
                  <a:srgbClr val="696464"/>
                </a:solidFill>
                <a:latin typeface="Franklin Gothic Book"/>
                <a:cs typeface="Franklin Gothic Book"/>
              </a:rPr>
              <a:t>Planning</a:t>
            </a:r>
            <a:endParaRPr sz="4000">
              <a:latin typeface="Franklin Gothic Book"/>
              <a:cs typeface="Franklin Gothic Book"/>
            </a:endParaRPr>
          </a:p>
          <a:p>
            <a:pPr marL="12700">
              <a:lnSpc>
                <a:spcPct val="100000"/>
              </a:lnSpc>
              <a:spcBef>
                <a:spcPts val="2365"/>
              </a:spcBef>
            </a:pPr>
            <a:r>
              <a:rPr sz="1800" u="sng" spc="-10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Arial"/>
                <a:cs typeface="Arial"/>
              </a:rPr>
              <a:t>Video </a:t>
            </a:r>
            <a:r>
              <a:rPr sz="1800" u="sng" spc="-15" dirty="0">
                <a:solidFill>
                  <a:srgbClr val="CC9900"/>
                </a:solidFill>
                <a:uFill>
                  <a:solidFill>
                    <a:srgbClr val="CC9900"/>
                  </a:solidFill>
                </a:uFill>
                <a:latin typeface="Arial"/>
                <a:cs typeface="Arial"/>
              </a:rPr>
              <a:t>Tutorial</a:t>
            </a:r>
            <a:r>
              <a:rPr sz="1800" spc="-15" dirty="0">
                <a:latin typeface="Arial"/>
                <a:cs typeface="Arial"/>
              </a:rPr>
              <a:t>: </a:t>
            </a:r>
            <a:r>
              <a:rPr sz="1800" spc="-10" dirty="0">
                <a:latin typeface="Arial"/>
                <a:cs typeface="Arial"/>
              </a:rPr>
              <a:t>https://</a:t>
            </a:r>
            <a:r>
              <a:rPr sz="1800" spc="-10" dirty="0">
                <a:latin typeface="Arial"/>
                <a:cs typeface="Arial"/>
                <a:hlinkClick r:id="rId3"/>
              </a:rPr>
              <a:t>www.youtube.com/watch?v=yvrL4mAjdEI</a:t>
            </a:r>
            <a:endParaRPr sz="1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42975" y="871537"/>
            <a:ext cx="7486650" cy="5334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370014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459740" y="1362964"/>
            <a:ext cx="7998459" cy="486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0" indent="-273050">
              <a:lnSpc>
                <a:spcPts val="2620"/>
              </a:lnSpc>
              <a:spcBef>
                <a:spcPts val="10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25" dirty="0">
                <a:latin typeface="Perpetua"/>
                <a:cs typeface="Perpetua"/>
              </a:rPr>
              <a:t>Various </a:t>
            </a:r>
            <a:r>
              <a:rPr sz="2200" spc="-5" dirty="0">
                <a:latin typeface="Perpetua"/>
                <a:cs typeface="Perpetua"/>
              </a:rPr>
              <a:t>capacity definitions </a:t>
            </a:r>
            <a:r>
              <a:rPr sz="2200" spc="-10" dirty="0">
                <a:latin typeface="Perpetua"/>
                <a:cs typeface="Perpetua"/>
              </a:rPr>
              <a:t>that </a:t>
            </a:r>
            <a:r>
              <a:rPr sz="2200" spc="-5" dirty="0">
                <a:latin typeface="Perpetua"/>
                <a:cs typeface="Perpetua"/>
              </a:rPr>
              <a:t>can </a:t>
            </a:r>
            <a:r>
              <a:rPr sz="2200" dirty="0">
                <a:latin typeface="Perpetua"/>
                <a:cs typeface="Perpetua"/>
              </a:rPr>
              <a:t>be </a:t>
            </a:r>
            <a:r>
              <a:rPr sz="2200" spc="-5" dirty="0">
                <a:latin typeface="Perpetua"/>
                <a:cs typeface="Perpetua"/>
              </a:rPr>
              <a:t>considered </a:t>
            </a:r>
            <a:r>
              <a:rPr sz="2200" spc="-30" dirty="0">
                <a:latin typeface="Perpetua"/>
                <a:cs typeface="Perpetua"/>
              </a:rPr>
              <a:t>may</a:t>
            </a:r>
            <a:r>
              <a:rPr sz="2200" spc="75" dirty="0">
                <a:latin typeface="Perpetua"/>
                <a:cs typeface="Perpetua"/>
              </a:rPr>
              <a:t> </a:t>
            </a:r>
            <a:r>
              <a:rPr sz="2200" spc="-5" dirty="0">
                <a:latin typeface="Perpetua"/>
                <a:cs typeface="Perpetua"/>
              </a:rPr>
              <a:t>be:</a:t>
            </a:r>
            <a:endParaRPr sz="2200">
              <a:latin typeface="Perpetua"/>
              <a:cs typeface="Perpetua"/>
            </a:endParaRPr>
          </a:p>
          <a:p>
            <a:pPr marL="560705" lvl="1" indent="-228600">
              <a:lnSpc>
                <a:spcPts val="2320"/>
              </a:lnSpc>
              <a:buClr>
                <a:srgbClr val="9B2D1F"/>
              </a:buClr>
              <a:buSzPct val="85000"/>
              <a:buFont typeface="Wingdings 2"/>
              <a:buChar char=""/>
              <a:tabLst>
                <a:tab pos="560705" algn="l"/>
              </a:tabLst>
            </a:pPr>
            <a:r>
              <a:rPr sz="2000" i="1" spc="-5" dirty="0">
                <a:latin typeface="Perpetua"/>
                <a:cs typeface="Perpetua"/>
              </a:rPr>
              <a:t>Capacity in use: </a:t>
            </a:r>
            <a:r>
              <a:rPr sz="2000" spc="-5" dirty="0">
                <a:latin typeface="Perpetua"/>
                <a:cs typeface="Perpetua"/>
              </a:rPr>
              <a:t>used </a:t>
            </a:r>
            <a:r>
              <a:rPr sz="2000" dirty="0">
                <a:latin typeface="Perpetua"/>
                <a:cs typeface="Perpetua"/>
              </a:rPr>
              <a:t>for supporting </a:t>
            </a:r>
            <a:r>
              <a:rPr sz="2000" spc="-5" dirty="0">
                <a:latin typeface="Perpetua"/>
                <a:cs typeface="Perpetua"/>
              </a:rPr>
              <a:t>the existing </a:t>
            </a:r>
            <a:r>
              <a:rPr sz="2000" spc="10" dirty="0">
                <a:latin typeface="Perpetua"/>
                <a:cs typeface="Perpetua"/>
              </a:rPr>
              <a:t>service</a:t>
            </a:r>
            <a:r>
              <a:rPr sz="2000" spc="-190" dirty="0">
                <a:latin typeface="Perpetua"/>
                <a:cs typeface="Perpetua"/>
              </a:rPr>
              <a:t> </a:t>
            </a:r>
            <a:r>
              <a:rPr sz="2000" spc="-15" dirty="0">
                <a:latin typeface="Perpetua"/>
                <a:cs typeface="Perpetua"/>
              </a:rPr>
              <a:t>levels</a:t>
            </a:r>
            <a:endParaRPr sz="2000">
              <a:latin typeface="Perpetua"/>
              <a:cs typeface="Perpetua"/>
            </a:endParaRPr>
          </a:p>
          <a:p>
            <a:pPr marL="560070" marR="123825" lvl="1" indent="-228600">
              <a:lnSpc>
                <a:spcPts val="1920"/>
              </a:lnSpc>
              <a:spcBef>
                <a:spcPts val="400"/>
              </a:spcBef>
              <a:buClr>
                <a:srgbClr val="9B2D1F"/>
              </a:buClr>
              <a:buSzPct val="85000"/>
              <a:buFont typeface="Wingdings 2"/>
              <a:buChar char=""/>
              <a:tabLst>
                <a:tab pos="560705" algn="l"/>
              </a:tabLst>
            </a:pPr>
            <a:r>
              <a:rPr sz="2000" i="1" spc="-10" dirty="0">
                <a:latin typeface="Perpetua"/>
                <a:cs typeface="Perpetua"/>
              </a:rPr>
              <a:t>Standby </a:t>
            </a:r>
            <a:r>
              <a:rPr sz="2000" i="1" spc="-5" dirty="0">
                <a:latin typeface="Perpetua"/>
                <a:cs typeface="Perpetua"/>
              </a:rPr>
              <a:t>capacity: </a:t>
            </a:r>
            <a:r>
              <a:rPr sz="2000" spc="-10" dirty="0">
                <a:latin typeface="Perpetua"/>
                <a:cs typeface="Perpetua"/>
              </a:rPr>
              <a:t>required </a:t>
            </a:r>
            <a:r>
              <a:rPr sz="2000" dirty="0">
                <a:latin typeface="Perpetua"/>
                <a:cs typeface="Perpetua"/>
              </a:rPr>
              <a:t>to </a:t>
            </a:r>
            <a:r>
              <a:rPr sz="2000" spc="-5" dirty="0">
                <a:latin typeface="Perpetua"/>
                <a:cs typeface="Perpetua"/>
              </a:rPr>
              <a:t>fulfill the capacity-related needs of immediate</a:t>
            </a:r>
            <a:r>
              <a:rPr sz="2000" spc="-200" dirty="0">
                <a:latin typeface="Perpetua"/>
                <a:cs typeface="Perpetua"/>
              </a:rPr>
              <a:t> </a:t>
            </a:r>
            <a:r>
              <a:rPr sz="2000" spc="-5" dirty="0">
                <a:latin typeface="Perpetua"/>
                <a:cs typeface="Perpetua"/>
              </a:rPr>
              <a:t>peaks  and </a:t>
            </a:r>
            <a:r>
              <a:rPr sz="2000" spc="-10" dirty="0">
                <a:latin typeface="Perpetua"/>
                <a:cs typeface="Perpetua"/>
              </a:rPr>
              <a:t>troughs, </a:t>
            </a:r>
            <a:r>
              <a:rPr sz="2000" spc="-5" dirty="0">
                <a:latin typeface="Perpetua"/>
                <a:cs typeface="Perpetua"/>
              </a:rPr>
              <a:t>and </a:t>
            </a:r>
            <a:r>
              <a:rPr sz="2000" spc="-10" dirty="0">
                <a:latin typeface="Perpetua"/>
                <a:cs typeface="Perpetua"/>
              </a:rPr>
              <a:t>also </a:t>
            </a:r>
            <a:r>
              <a:rPr sz="2000" dirty="0">
                <a:latin typeface="Perpetua"/>
                <a:cs typeface="Perpetua"/>
              </a:rPr>
              <a:t>for </a:t>
            </a:r>
            <a:r>
              <a:rPr sz="2000" spc="-20" dirty="0">
                <a:latin typeface="Perpetua"/>
                <a:cs typeface="Perpetua"/>
              </a:rPr>
              <a:t>any </a:t>
            </a:r>
            <a:r>
              <a:rPr sz="2000" spc="-10" dirty="0">
                <a:latin typeface="Perpetua"/>
                <a:cs typeface="Perpetua"/>
              </a:rPr>
              <a:t>failures that </a:t>
            </a:r>
            <a:r>
              <a:rPr sz="2000" spc="-30" dirty="0">
                <a:latin typeface="Perpetua"/>
                <a:cs typeface="Perpetua"/>
              </a:rPr>
              <a:t>may </a:t>
            </a:r>
            <a:r>
              <a:rPr sz="2000" dirty="0">
                <a:latin typeface="Perpetua"/>
                <a:cs typeface="Perpetua"/>
              </a:rPr>
              <a:t>occur in </a:t>
            </a:r>
            <a:r>
              <a:rPr sz="2000" spc="-5" dirty="0">
                <a:latin typeface="Perpetua"/>
                <a:cs typeface="Perpetua"/>
              </a:rPr>
              <a:t>the capacity </a:t>
            </a:r>
            <a:r>
              <a:rPr sz="2000" dirty="0">
                <a:latin typeface="Perpetua"/>
                <a:cs typeface="Perpetua"/>
              </a:rPr>
              <a:t>in</a:t>
            </a:r>
            <a:r>
              <a:rPr sz="2000" spc="10" dirty="0">
                <a:latin typeface="Perpetua"/>
                <a:cs typeface="Perpetua"/>
              </a:rPr>
              <a:t> </a:t>
            </a:r>
            <a:r>
              <a:rPr sz="2000" spc="-15" dirty="0">
                <a:latin typeface="Perpetua"/>
                <a:cs typeface="Perpetua"/>
              </a:rPr>
              <a:t>use.</a:t>
            </a:r>
            <a:endParaRPr sz="2000">
              <a:latin typeface="Perpetua"/>
              <a:cs typeface="Perpetua"/>
            </a:endParaRPr>
          </a:p>
          <a:p>
            <a:pPr marL="560070" marR="5080" lvl="1" indent="-228600">
              <a:lnSpc>
                <a:spcPct val="80700"/>
              </a:lnSpc>
              <a:spcBef>
                <a:spcPts val="360"/>
              </a:spcBef>
              <a:buClr>
                <a:srgbClr val="9B2D1F"/>
              </a:buClr>
              <a:buSzPct val="85000"/>
              <a:buFont typeface="Wingdings 2"/>
              <a:buChar char=""/>
              <a:tabLst>
                <a:tab pos="560705" algn="l"/>
              </a:tabLst>
            </a:pPr>
            <a:r>
              <a:rPr sz="2000" i="1" spc="-5" dirty="0">
                <a:latin typeface="Perpetua"/>
                <a:cs typeface="Perpetua"/>
              </a:rPr>
              <a:t>Redundant capacity: </a:t>
            </a:r>
            <a:r>
              <a:rPr sz="2000" spc="-20" dirty="0">
                <a:latin typeface="Perpetua"/>
                <a:cs typeface="Perpetua"/>
              </a:rPr>
              <a:t>overall </a:t>
            </a:r>
            <a:r>
              <a:rPr sz="2000" spc="-5" dirty="0">
                <a:latin typeface="Perpetua"/>
                <a:cs typeface="Perpetua"/>
              </a:rPr>
              <a:t>capacity </a:t>
            </a:r>
            <a:r>
              <a:rPr sz="2000" spc="-30" dirty="0">
                <a:latin typeface="Perpetua"/>
                <a:cs typeface="Perpetua"/>
              </a:rPr>
              <a:t>inventory, </a:t>
            </a:r>
            <a:r>
              <a:rPr sz="2000" spc="5" dirty="0">
                <a:latin typeface="Perpetua"/>
                <a:cs typeface="Perpetua"/>
              </a:rPr>
              <a:t>which </a:t>
            </a:r>
            <a:r>
              <a:rPr sz="2000" dirty="0">
                <a:latin typeface="Perpetua"/>
                <a:cs typeface="Perpetua"/>
              </a:rPr>
              <a:t>is </a:t>
            </a:r>
            <a:r>
              <a:rPr sz="2000" spc="-5" dirty="0">
                <a:latin typeface="Perpetua"/>
                <a:cs typeface="Perpetua"/>
              </a:rPr>
              <a:t>maintained as per business  continuity </a:t>
            </a:r>
            <a:r>
              <a:rPr sz="2000" spc="-10" dirty="0">
                <a:latin typeface="Perpetua"/>
                <a:cs typeface="Perpetua"/>
              </a:rPr>
              <a:t>planning, </a:t>
            </a:r>
            <a:r>
              <a:rPr sz="2000" spc="10" dirty="0">
                <a:latin typeface="Perpetua"/>
                <a:cs typeface="Perpetua"/>
              </a:rPr>
              <a:t>service </a:t>
            </a:r>
            <a:r>
              <a:rPr sz="2000" spc="-5" dirty="0">
                <a:latin typeface="Perpetua"/>
                <a:cs typeface="Perpetua"/>
              </a:rPr>
              <a:t>demand, </a:t>
            </a:r>
            <a:r>
              <a:rPr sz="2000" spc="10" dirty="0">
                <a:latin typeface="Perpetua"/>
                <a:cs typeface="Perpetua"/>
              </a:rPr>
              <a:t>service </a:t>
            </a:r>
            <a:r>
              <a:rPr sz="2000" spc="5" dirty="0">
                <a:latin typeface="Perpetua"/>
                <a:cs typeface="Perpetua"/>
              </a:rPr>
              <a:t>portfolio </a:t>
            </a:r>
            <a:r>
              <a:rPr sz="2000" spc="-5" dirty="0">
                <a:latin typeface="Perpetua"/>
                <a:cs typeface="Perpetua"/>
              </a:rPr>
              <a:t>management, and other  long </a:t>
            </a:r>
            <a:r>
              <a:rPr sz="2000" spc="10" dirty="0">
                <a:latin typeface="Perpetua"/>
                <a:cs typeface="Perpetua"/>
              </a:rPr>
              <a:t>term </a:t>
            </a:r>
            <a:r>
              <a:rPr sz="2000" spc="-5" dirty="0">
                <a:latin typeface="Perpetua"/>
                <a:cs typeface="Perpetua"/>
              </a:rPr>
              <a:t>inputs </a:t>
            </a:r>
            <a:r>
              <a:rPr sz="2000" dirty="0">
                <a:latin typeface="Perpetua"/>
                <a:cs typeface="Perpetua"/>
              </a:rPr>
              <a:t>for strategic </a:t>
            </a:r>
            <a:r>
              <a:rPr sz="2000" spc="-5" dirty="0">
                <a:latin typeface="Perpetua"/>
                <a:cs typeface="Perpetua"/>
              </a:rPr>
              <a:t>capacity planning purposes. The </a:t>
            </a:r>
            <a:r>
              <a:rPr sz="2000" spc="-10" dirty="0">
                <a:latin typeface="Perpetua"/>
                <a:cs typeface="Perpetua"/>
              </a:rPr>
              <a:t>redundant</a:t>
            </a:r>
            <a:r>
              <a:rPr sz="2000" spc="-290" dirty="0">
                <a:latin typeface="Perpetua"/>
                <a:cs typeface="Perpetua"/>
              </a:rPr>
              <a:t> </a:t>
            </a:r>
            <a:r>
              <a:rPr sz="2000" spc="-5" dirty="0">
                <a:latin typeface="Perpetua"/>
                <a:cs typeface="Perpetua"/>
              </a:rPr>
              <a:t>capacity  </a:t>
            </a:r>
            <a:r>
              <a:rPr sz="2000" dirty="0">
                <a:latin typeface="Perpetua"/>
                <a:cs typeface="Perpetua"/>
              </a:rPr>
              <a:t>is </a:t>
            </a:r>
            <a:r>
              <a:rPr sz="2000" spc="-10" dirty="0">
                <a:latin typeface="Perpetua"/>
                <a:cs typeface="Perpetua"/>
              </a:rPr>
              <a:t>what </a:t>
            </a:r>
            <a:r>
              <a:rPr sz="2000" dirty="0">
                <a:latin typeface="Perpetua"/>
                <a:cs typeface="Perpetua"/>
              </a:rPr>
              <a:t>is </a:t>
            </a:r>
            <a:r>
              <a:rPr sz="2000" spc="-20" dirty="0">
                <a:latin typeface="Perpetua"/>
                <a:cs typeface="Perpetua"/>
              </a:rPr>
              <a:t>available </a:t>
            </a:r>
            <a:r>
              <a:rPr sz="2000" dirty="0">
                <a:latin typeface="Perpetua"/>
                <a:cs typeface="Perpetua"/>
              </a:rPr>
              <a:t>for </a:t>
            </a:r>
            <a:r>
              <a:rPr sz="2000" spc="-5" dirty="0">
                <a:latin typeface="Perpetua"/>
                <a:cs typeface="Perpetua"/>
              </a:rPr>
              <a:t>future expansion of the </a:t>
            </a:r>
            <a:r>
              <a:rPr sz="2000" dirty="0">
                <a:latin typeface="Perpetua"/>
                <a:cs typeface="Perpetua"/>
              </a:rPr>
              <a:t>current</a:t>
            </a:r>
            <a:r>
              <a:rPr sz="2000" spc="30" dirty="0">
                <a:latin typeface="Perpetua"/>
                <a:cs typeface="Perpetua"/>
              </a:rPr>
              <a:t> </a:t>
            </a:r>
            <a:r>
              <a:rPr sz="2000" spc="-20" dirty="0">
                <a:latin typeface="Perpetua"/>
                <a:cs typeface="Perpetua"/>
              </a:rPr>
              <a:t>workloads.</a:t>
            </a:r>
            <a:endParaRPr sz="2000">
              <a:latin typeface="Perpetua"/>
              <a:cs typeface="Perpetua"/>
            </a:endParaRPr>
          </a:p>
          <a:p>
            <a:pPr marL="285750" marR="74930" indent="-273050">
              <a:lnSpc>
                <a:spcPct val="80900"/>
              </a:lnSpc>
              <a:spcBef>
                <a:spcPts val="50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20" dirty="0">
                <a:latin typeface="Perpetua"/>
                <a:cs typeface="Perpetua"/>
              </a:rPr>
              <a:t>For </a:t>
            </a:r>
            <a:r>
              <a:rPr sz="2200" dirty="0">
                <a:latin typeface="Perpetua"/>
                <a:cs typeface="Perpetua"/>
              </a:rPr>
              <a:t>a cloud </a:t>
            </a:r>
            <a:r>
              <a:rPr sz="2200" spc="5" dirty="0">
                <a:latin typeface="Perpetua"/>
                <a:cs typeface="Perpetua"/>
              </a:rPr>
              <a:t>service </a:t>
            </a:r>
            <a:r>
              <a:rPr sz="2200" spc="-35" dirty="0">
                <a:latin typeface="Perpetua"/>
                <a:cs typeface="Perpetua"/>
              </a:rPr>
              <a:t>provider, </a:t>
            </a:r>
            <a:r>
              <a:rPr sz="2200" spc="-20" dirty="0">
                <a:latin typeface="Perpetua"/>
                <a:cs typeface="Perpetua"/>
              </a:rPr>
              <a:t>overall </a:t>
            </a:r>
            <a:r>
              <a:rPr sz="2200" spc="-5" dirty="0">
                <a:latin typeface="Perpetua"/>
                <a:cs typeface="Perpetua"/>
              </a:rPr>
              <a:t>capacity management </a:t>
            </a:r>
            <a:r>
              <a:rPr sz="2200" dirty="0">
                <a:latin typeface="Perpetua"/>
                <a:cs typeface="Perpetua"/>
              </a:rPr>
              <a:t>and planning </a:t>
            </a:r>
            <a:r>
              <a:rPr sz="2200" spc="-5" dirty="0">
                <a:latin typeface="Perpetua"/>
                <a:cs typeface="Perpetua"/>
              </a:rPr>
              <a:t>will  </a:t>
            </a:r>
            <a:r>
              <a:rPr sz="2200" spc="-25" dirty="0">
                <a:latin typeface="Perpetua"/>
                <a:cs typeface="Perpetua"/>
              </a:rPr>
              <a:t>revolve </a:t>
            </a:r>
            <a:r>
              <a:rPr sz="2200" spc="-5" dirty="0">
                <a:latin typeface="Perpetua"/>
                <a:cs typeface="Perpetua"/>
              </a:rPr>
              <a:t>around seeking the optimum balance around these components—  with total capacity to </a:t>
            </a:r>
            <a:r>
              <a:rPr sz="2200" spc="-15" dirty="0">
                <a:latin typeface="Perpetua"/>
                <a:cs typeface="Perpetua"/>
              </a:rPr>
              <a:t>provide </a:t>
            </a:r>
            <a:r>
              <a:rPr sz="2200" dirty="0">
                <a:latin typeface="Perpetua"/>
                <a:cs typeface="Perpetua"/>
              </a:rPr>
              <a:t>a </a:t>
            </a:r>
            <a:r>
              <a:rPr sz="2200" spc="-5" dirty="0">
                <a:latin typeface="Perpetua"/>
                <a:cs typeface="Perpetua"/>
              </a:rPr>
              <a:t>cloud </a:t>
            </a:r>
            <a:r>
              <a:rPr sz="2200" spc="10" dirty="0">
                <a:latin typeface="Perpetua"/>
                <a:cs typeface="Perpetua"/>
              </a:rPr>
              <a:t>service </a:t>
            </a:r>
            <a:r>
              <a:rPr sz="2200" spc="-5" dirty="0">
                <a:latin typeface="Perpetua"/>
                <a:cs typeface="Perpetua"/>
              </a:rPr>
              <a:t>being the sum </a:t>
            </a:r>
            <a:r>
              <a:rPr sz="2200" dirty="0">
                <a:latin typeface="Perpetua"/>
                <a:cs typeface="Perpetua"/>
              </a:rPr>
              <a:t>of </a:t>
            </a:r>
            <a:r>
              <a:rPr sz="2200" spc="-5" dirty="0">
                <a:latin typeface="Perpetua"/>
                <a:cs typeface="Perpetua"/>
              </a:rPr>
              <a:t>all  </a:t>
            </a:r>
            <a:r>
              <a:rPr sz="2200" dirty="0">
                <a:latin typeface="Perpetua"/>
                <a:cs typeface="Perpetua"/>
              </a:rPr>
              <a:t>components: </a:t>
            </a:r>
            <a:r>
              <a:rPr sz="2200" spc="-5" dirty="0">
                <a:latin typeface="Perpetua"/>
                <a:cs typeface="Perpetua"/>
              </a:rPr>
              <a:t>capacity in </a:t>
            </a:r>
            <a:r>
              <a:rPr sz="2200" spc="-15" dirty="0">
                <a:latin typeface="Perpetua"/>
                <a:cs typeface="Perpetua"/>
              </a:rPr>
              <a:t>use, </a:t>
            </a:r>
            <a:r>
              <a:rPr sz="2200" spc="-10" dirty="0">
                <a:latin typeface="Perpetua"/>
                <a:cs typeface="Perpetua"/>
              </a:rPr>
              <a:t>standby </a:t>
            </a:r>
            <a:r>
              <a:rPr sz="2200" spc="-30" dirty="0">
                <a:latin typeface="Perpetua"/>
                <a:cs typeface="Perpetua"/>
              </a:rPr>
              <a:t>capacity, </a:t>
            </a:r>
            <a:r>
              <a:rPr sz="2200" dirty="0">
                <a:latin typeface="Perpetua"/>
                <a:cs typeface="Perpetua"/>
              </a:rPr>
              <a:t>and </a:t>
            </a:r>
            <a:r>
              <a:rPr sz="2200" spc="-5" dirty="0">
                <a:latin typeface="Perpetua"/>
                <a:cs typeface="Perpetua"/>
              </a:rPr>
              <a:t>redundant</a:t>
            </a:r>
            <a:r>
              <a:rPr sz="2200" spc="-190" dirty="0">
                <a:latin typeface="Perpetua"/>
                <a:cs typeface="Perpetua"/>
              </a:rPr>
              <a:t> </a:t>
            </a:r>
            <a:r>
              <a:rPr sz="2200" spc="-30" dirty="0">
                <a:latin typeface="Perpetua"/>
                <a:cs typeface="Perpetua"/>
              </a:rPr>
              <a:t>capacity.</a:t>
            </a:r>
            <a:endParaRPr sz="2200">
              <a:latin typeface="Perpetua"/>
              <a:cs typeface="Perpetua"/>
            </a:endParaRPr>
          </a:p>
          <a:p>
            <a:pPr marL="285750" marR="612775" indent="-273050">
              <a:lnSpc>
                <a:spcPct val="79100"/>
              </a:lnSpc>
              <a:spcBef>
                <a:spcPts val="620"/>
              </a:spcBef>
              <a:buClr>
                <a:srgbClr val="D34817"/>
              </a:buClr>
              <a:buSzPct val="8636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200" spc="-5" dirty="0">
                <a:latin typeface="Perpetua"/>
                <a:cs typeface="Perpetua"/>
              </a:rPr>
              <a:t>Business </a:t>
            </a:r>
            <a:r>
              <a:rPr sz="2200" spc="-20" dirty="0">
                <a:latin typeface="Perpetua"/>
                <a:cs typeface="Perpetua"/>
              </a:rPr>
              <a:t>criticality, </a:t>
            </a:r>
            <a:r>
              <a:rPr sz="2200" spc="-5" dirty="0">
                <a:latin typeface="Perpetua"/>
                <a:cs typeface="Perpetua"/>
              </a:rPr>
              <a:t>the </a:t>
            </a:r>
            <a:r>
              <a:rPr sz="2200" spc="5" dirty="0">
                <a:latin typeface="Perpetua"/>
                <a:cs typeface="Perpetua"/>
              </a:rPr>
              <a:t>importance </a:t>
            </a:r>
            <a:r>
              <a:rPr sz="2200" dirty="0">
                <a:latin typeface="Perpetua"/>
                <a:cs typeface="Perpetua"/>
              </a:rPr>
              <a:t>of </a:t>
            </a:r>
            <a:r>
              <a:rPr sz="2200" spc="5" dirty="0">
                <a:latin typeface="Perpetua"/>
                <a:cs typeface="Perpetua"/>
              </a:rPr>
              <a:t>services </a:t>
            </a:r>
            <a:r>
              <a:rPr sz="2200" spc="-5" dirty="0">
                <a:latin typeface="Perpetua"/>
                <a:cs typeface="Perpetua"/>
              </a:rPr>
              <a:t>to the business, must </a:t>
            </a:r>
            <a:r>
              <a:rPr sz="2200" dirty="0">
                <a:latin typeface="Perpetua"/>
                <a:cs typeface="Perpetua"/>
              </a:rPr>
              <a:t>be  </a:t>
            </a:r>
            <a:r>
              <a:rPr sz="2200" spc="-5" dirty="0">
                <a:latin typeface="Perpetua"/>
                <a:cs typeface="Perpetua"/>
              </a:rPr>
              <a:t>interpreted</a:t>
            </a:r>
            <a:endParaRPr sz="2200">
              <a:latin typeface="Perpetua"/>
              <a:cs typeface="Perpetua"/>
            </a:endParaRPr>
          </a:p>
          <a:p>
            <a:pPr marL="560705" lvl="1" indent="-228600">
              <a:lnSpc>
                <a:spcPts val="2310"/>
              </a:lnSpc>
              <a:buClr>
                <a:srgbClr val="9B2D1F"/>
              </a:buClr>
              <a:buSzPct val="85000"/>
              <a:buFont typeface="Wingdings 2"/>
              <a:buChar char=""/>
              <a:tabLst>
                <a:tab pos="560705" algn="l"/>
              </a:tabLst>
            </a:pPr>
            <a:r>
              <a:rPr sz="2000" dirty="0">
                <a:latin typeface="Perpetua"/>
                <a:cs typeface="Perpetua"/>
              </a:rPr>
              <a:t>to </a:t>
            </a:r>
            <a:r>
              <a:rPr sz="2000" spc="-5" dirty="0">
                <a:latin typeface="Perpetua"/>
                <a:cs typeface="Perpetua"/>
              </a:rPr>
              <a:t>see the unforeseen </a:t>
            </a:r>
            <a:r>
              <a:rPr sz="2000" spc="-15" dirty="0">
                <a:latin typeface="Perpetua"/>
                <a:cs typeface="Perpetua"/>
              </a:rPr>
              <a:t>events </a:t>
            </a:r>
            <a:r>
              <a:rPr sz="2000" spc="-5" dirty="0">
                <a:latin typeface="Perpetua"/>
                <a:cs typeface="Perpetua"/>
              </a:rPr>
              <a:t>leading </a:t>
            </a:r>
            <a:r>
              <a:rPr sz="2000" dirty="0">
                <a:latin typeface="Perpetua"/>
                <a:cs typeface="Perpetua"/>
              </a:rPr>
              <a:t>to </a:t>
            </a:r>
            <a:r>
              <a:rPr sz="2000" spc="10" dirty="0">
                <a:latin typeface="Perpetua"/>
                <a:cs typeface="Perpetua"/>
              </a:rPr>
              <a:t>service </a:t>
            </a:r>
            <a:r>
              <a:rPr sz="2000" spc="-5" dirty="0">
                <a:latin typeface="Perpetua"/>
                <a:cs typeface="Perpetua"/>
              </a:rPr>
              <a:t>outages;</a:t>
            </a:r>
            <a:endParaRPr sz="2000">
              <a:latin typeface="Perpetua"/>
              <a:cs typeface="Perpetua"/>
            </a:endParaRPr>
          </a:p>
          <a:p>
            <a:pPr marL="560705" lvl="1" indent="-228600">
              <a:lnSpc>
                <a:spcPts val="2305"/>
              </a:lnSpc>
              <a:buClr>
                <a:srgbClr val="9B2D1F"/>
              </a:buClr>
              <a:buSzPct val="85000"/>
              <a:buFont typeface="Wingdings 2"/>
              <a:buChar char=""/>
              <a:tabLst>
                <a:tab pos="560705" algn="l"/>
              </a:tabLst>
            </a:pPr>
            <a:r>
              <a:rPr sz="2000" spc="-10" dirty="0">
                <a:latin typeface="Perpetua"/>
                <a:cs typeface="Perpetua"/>
              </a:rPr>
              <a:t>proactive measures </a:t>
            </a:r>
            <a:r>
              <a:rPr sz="2000" spc="-15" dirty="0">
                <a:latin typeface="Perpetua"/>
                <a:cs typeface="Perpetua"/>
              </a:rPr>
              <a:t>like </a:t>
            </a:r>
            <a:r>
              <a:rPr sz="2000" spc="-25" dirty="0">
                <a:latin typeface="Perpetua"/>
                <a:cs typeface="Perpetua"/>
              </a:rPr>
              <a:t>redundancy, </a:t>
            </a:r>
            <a:r>
              <a:rPr sz="2000" spc="-5" dirty="0">
                <a:latin typeface="Perpetua"/>
                <a:cs typeface="Perpetua"/>
              </a:rPr>
              <a:t>backup,</a:t>
            </a:r>
            <a:r>
              <a:rPr sz="2000" spc="-105" dirty="0">
                <a:latin typeface="Perpetua"/>
                <a:cs typeface="Perpetua"/>
              </a:rPr>
              <a:t> </a:t>
            </a:r>
            <a:r>
              <a:rPr sz="2000" spc="-35" dirty="0">
                <a:latin typeface="Perpetua"/>
                <a:cs typeface="Perpetua"/>
              </a:rPr>
              <a:t>recovery,</a:t>
            </a:r>
            <a:endParaRPr sz="2000">
              <a:latin typeface="Perpetua"/>
              <a:cs typeface="Perpetua"/>
            </a:endParaRPr>
          </a:p>
          <a:p>
            <a:pPr marL="560705" lvl="1" indent="-228600">
              <a:lnSpc>
                <a:spcPts val="2350"/>
              </a:lnSpc>
              <a:buClr>
                <a:srgbClr val="9B2D1F"/>
              </a:buClr>
              <a:buSzPct val="85000"/>
              <a:buFont typeface="Wingdings 2"/>
              <a:buChar char=""/>
              <a:tabLst>
                <a:tab pos="560705" algn="l"/>
              </a:tabLst>
            </a:pPr>
            <a:r>
              <a:rPr sz="2000" spc="-20" dirty="0">
                <a:latin typeface="Perpetua"/>
                <a:cs typeface="Perpetua"/>
              </a:rPr>
              <a:t>failover </a:t>
            </a:r>
            <a:r>
              <a:rPr sz="2000" spc="-10" dirty="0">
                <a:latin typeface="Perpetua"/>
                <a:cs typeface="Perpetua"/>
              </a:rPr>
              <a:t>must </a:t>
            </a:r>
            <a:r>
              <a:rPr sz="2000" spc="-5" dirty="0">
                <a:latin typeface="Perpetua"/>
                <a:cs typeface="Perpetua"/>
              </a:rPr>
              <a:t>stand </a:t>
            </a:r>
            <a:r>
              <a:rPr sz="2000" spc="15" dirty="0">
                <a:latin typeface="Perpetua"/>
                <a:cs typeface="Perpetua"/>
              </a:rPr>
              <a:t>firm </a:t>
            </a:r>
            <a:r>
              <a:rPr sz="2000" spc="-5" dirty="0">
                <a:latin typeface="Perpetua"/>
                <a:cs typeface="Perpetua"/>
              </a:rPr>
              <a:t>against </a:t>
            </a:r>
            <a:r>
              <a:rPr sz="2000" spc="-20" dirty="0">
                <a:latin typeface="Perpetua"/>
                <a:cs typeface="Perpetua"/>
              </a:rPr>
              <a:t>any </a:t>
            </a:r>
            <a:r>
              <a:rPr sz="2000" spc="-10" dirty="0">
                <a:latin typeface="Perpetua"/>
                <a:cs typeface="Perpetua"/>
              </a:rPr>
              <a:t>downtime</a:t>
            </a:r>
            <a:r>
              <a:rPr sz="2000" spc="20" dirty="0">
                <a:latin typeface="Perpetua"/>
                <a:cs typeface="Perpetua"/>
              </a:rPr>
              <a:t> </a:t>
            </a:r>
            <a:r>
              <a:rPr sz="2000" spc="-5" dirty="0">
                <a:latin typeface="Perpetua"/>
                <a:cs typeface="Perpetua"/>
              </a:rPr>
              <a:t>challenge.</a:t>
            </a:r>
            <a:endParaRPr sz="200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8" y="692403"/>
            <a:ext cx="5712461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spc="-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719455" marR="126364" indent="-273050">
              <a:lnSpc>
                <a:spcPct val="100299"/>
              </a:lnSpc>
              <a:spcBef>
                <a:spcPts val="90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720090" algn="l"/>
              </a:tabLst>
            </a:pPr>
            <a:r>
              <a:rPr spc="-5" dirty="0"/>
              <a:t>Capacity management </a:t>
            </a:r>
            <a:r>
              <a:rPr spc="-10" dirty="0"/>
              <a:t>procedures must </a:t>
            </a:r>
            <a:r>
              <a:rPr spc="-5" dirty="0"/>
              <a:t>be </a:t>
            </a:r>
            <a:r>
              <a:rPr spc="-15" dirty="0"/>
              <a:t>able </a:t>
            </a:r>
            <a:r>
              <a:rPr dirty="0"/>
              <a:t>to </a:t>
            </a:r>
            <a:r>
              <a:rPr spc="-10" dirty="0"/>
              <a:t>clearly  </a:t>
            </a:r>
            <a:r>
              <a:rPr dirty="0"/>
              <a:t>formulate </a:t>
            </a:r>
            <a:r>
              <a:rPr spc="-5" dirty="0"/>
              <a:t>uptime </a:t>
            </a:r>
            <a:r>
              <a:rPr spc="-10" dirty="0"/>
              <a:t>requirements </a:t>
            </a:r>
            <a:r>
              <a:rPr dirty="0"/>
              <a:t>in </a:t>
            </a:r>
            <a:r>
              <a:rPr spc="15" dirty="0"/>
              <a:t>terms </a:t>
            </a:r>
            <a:r>
              <a:rPr spc="-5" dirty="0"/>
              <a:t>of </a:t>
            </a:r>
            <a:r>
              <a:rPr spc="-10" dirty="0"/>
              <a:t>data </a:t>
            </a:r>
            <a:r>
              <a:rPr spc="-5" dirty="0"/>
              <a:t>center </a:t>
            </a:r>
            <a:r>
              <a:rPr spc="5" dirty="0"/>
              <a:t>tiers  </a:t>
            </a:r>
            <a:r>
              <a:rPr spc="-5" dirty="0"/>
              <a:t>organized </a:t>
            </a:r>
            <a:r>
              <a:rPr spc="-30" dirty="0"/>
              <a:t>by </a:t>
            </a:r>
            <a:r>
              <a:rPr spc="-10" dirty="0"/>
              <a:t>business </a:t>
            </a:r>
            <a:r>
              <a:rPr spc="-20" dirty="0"/>
              <a:t>criticality, </a:t>
            </a:r>
            <a:r>
              <a:rPr spc="5" dirty="0"/>
              <a:t>performance </a:t>
            </a:r>
            <a:r>
              <a:rPr spc="-10" dirty="0"/>
              <a:t>requirements,  </a:t>
            </a:r>
            <a:r>
              <a:rPr spc="-5" dirty="0"/>
              <a:t>and the </a:t>
            </a:r>
            <a:r>
              <a:rPr spc="-10" dirty="0"/>
              <a:t>growth</a:t>
            </a:r>
            <a:r>
              <a:rPr spc="-5" dirty="0"/>
              <a:t> plan.</a:t>
            </a:r>
          </a:p>
          <a:p>
            <a:pPr marL="719455" marR="220345" indent="-273050">
              <a:lnSpc>
                <a:spcPct val="100499"/>
              </a:lnSpc>
              <a:spcBef>
                <a:spcPts val="560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720090" algn="l"/>
              </a:tabLst>
            </a:pPr>
            <a:r>
              <a:rPr spc="-5" dirty="0"/>
              <a:t>Capacity management </a:t>
            </a:r>
            <a:r>
              <a:rPr spc="-10" dirty="0"/>
              <a:t>procedures must </a:t>
            </a:r>
            <a:r>
              <a:rPr spc="-20" dirty="0"/>
              <a:t>keep </a:t>
            </a:r>
            <a:r>
              <a:rPr dirty="0"/>
              <a:t>an </a:t>
            </a:r>
            <a:r>
              <a:rPr spc="-30" dirty="0"/>
              <a:t>eye </a:t>
            </a:r>
            <a:r>
              <a:rPr spc="-5" dirty="0"/>
              <a:t>on  demand and </a:t>
            </a:r>
            <a:r>
              <a:rPr spc="-10" dirty="0"/>
              <a:t>business growth </a:t>
            </a:r>
            <a:r>
              <a:rPr spc="-5" dirty="0"/>
              <a:t>plans </a:t>
            </a:r>
            <a:r>
              <a:rPr dirty="0"/>
              <a:t>to </a:t>
            </a:r>
            <a:r>
              <a:rPr spc="-10" dirty="0"/>
              <a:t>ensure that </a:t>
            </a:r>
            <a:r>
              <a:rPr spc="-5" dirty="0"/>
              <a:t>demand </a:t>
            </a:r>
            <a:r>
              <a:rPr dirty="0"/>
              <a:t>is  </a:t>
            </a:r>
            <a:r>
              <a:rPr spc="-5" dirty="0"/>
              <a:t>met </a:t>
            </a:r>
            <a:r>
              <a:rPr spc="-30" dirty="0"/>
              <a:t>by </a:t>
            </a:r>
            <a:r>
              <a:rPr spc="-15" dirty="0"/>
              <a:t>standby </a:t>
            </a:r>
            <a:r>
              <a:rPr spc="-5" dirty="0"/>
              <a:t>capacity and </a:t>
            </a:r>
            <a:r>
              <a:rPr dirty="0"/>
              <a:t>is </a:t>
            </a:r>
            <a:r>
              <a:rPr spc="-15" dirty="0"/>
              <a:t>able </a:t>
            </a:r>
            <a:r>
              <a:rPr dirty="0"/>
              <a:t>to </a:t>
            </a:r>
            <a:r>
              <a:rPr spc="10" dirty="0"/>
              <a:t>support </a:t>
            </a:r>
            <a:r>
              <a:rPr spc="-5" dirty="0"/>
              <a:t>continued  </a:t>
            </a:r>
            <a:r>
              <a:rPr spc="10" dirty="0"/>
              <a:t>service</a:t>
            </a:r>
            <a:r>
              <a:rPr spc="-10" dirty="0"/>
              <a:t> </a:t>
            </a:r>
            <a:r>
              <a:rPr spc="-25" dirty="0"/>
              <a:t>levels.</a:t>
            </a:r>
          </a:p>
          <a:p>
            <a:pPr marL="719455" marR="5080" indent="-273050">
              <a:lnSpc>
                <a:spcPct val="99600"/>
              </a:lnSpc>
              <a:spcBef>
                <a:spcPts val="590"/>
              </a:spcBef>
              <a:buClr>
                <a:srgbClr val="D34817"/>
              </a:buClr>
              <a:buSzPct val="84615"/>
              <a:buFont typeface="Wingdings 2"/>
              <a:buChar char=""/>
              <a:tabLst>
                <a:tab pos="720090" algn="l"/>
              </a:tabLst>
            </a:pPr>
            <a:r>
              <a:rPr spc="-70" dirty="0"/>
              <a:t>Total </a:t>
            </a:r>
            <a:r>
              <a:rPr spc="10" dirty="0"/>
              <a:t>service </a:t>
            </a:r>
            <a:r>
              <a:rPr spc="-10" dirty="0"/>
              <a:t>requirements </a:t>
            </a:r>
            <a:r>
              <a:rPr spc="-5" dirty="0"/>
              <a:t>can be driven </a:t>
            </a:r>
            <a:r>
              <a:rPr spc="-10" dirty="0"/>
              <a:t>from </a:t>
            </a:r>
            <a:r>
              <a:rPr spc="5" dirty="0"/>
              <a:t>performance  </a:t>
            </a:r>
            <a:r>
              <a:rPr spc="-10" dirty="0"/>
              <a:t>requirements, future growth </a:t>
            </a:r>
            <a:r>
              <a:rPr spc="-5" dirty="0"/>
              <a:t>needs, and </a:t>
            </a:r>
            <a:r>
              <a:rPr spc="-10" dirty="0"/>
              <a:t>business </a:t>
            </a:r>
            <a:r>
              <a:rPr spc="5" dirty="0"/>
              <a:t>criticality</a:t>
            </a:r>
            <a:r>
              <a:rPr spc="-125" dirty="0"/>
              <a:t> </a:t>
            </a:r>
            <a:r>
              <a:rPr spc="-5" dirty="0"/>
              <a:t>of  the</a:t>
            </a:r>
            <a:r>
              <a:rPr spc="-10" dirty="0"/>
              <a:t> </a:t>
            </a:r>
            <a:r>
              <a:rPr dirty="0"/>
              <a:t>service.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844296"/>
            <a:ext cx="9144000" cy="410870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09600" y="5053584"/>
            <a:ext cx="7824216" cy="94183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6200" y="1429511"/>
            <a:ext cx="8915400" cy="39928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345757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Inflection</a:t>
            </a:r>
            <a:r>
              <a:rPr spc="-60" dirty="0"/>
              <a:t> </a:t>
            </a:r>
            <a:r>
              <a:rPr spc="-20" dirty="0"/>
              <a:t>Points</a:t>
            </a:r>
          </a:p>
        </p:txBody>
      </p:sp>
      <p:sp>
        <p:nvSpPr>
          <p:cNvPr id="3" name="object 3"/>
          <p:cNvSpPr/>
          <p:nvPr/>
        </p:nvSpPr>
        <p:spPr>
          <a:xfrm>
            <a:off x="152400" y="1905000"/>
            <a:ext cx="8830056" cy="39959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79140" y="2929635"/>
            <a:ext cx="242189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753237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Capacity Planning in </a:t>
            </a:r>
            <a:r>
              <a:rPr spc="-20" dirty="0"/>
              <a:t>Private</a:t>
            </a:r>
            <a:r>
              <a:rPr spc="-80" dirty="0"/>
              <a:t> </a:t>
            </a:r>
            <a:r>
              <a:rPr spc="-5" dirty="0"/>
              <a:t>Clouds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40739" y="1354328"/>
            <a:ext cx="7241540" cy="4753610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285750" marR="5080" indent="-273050">
              <a:lnSpc>
                <a:spcPts val="2900"/>
              </a:lnSpc>
              <a:spcBef>
                <a:spcPts val="480"/>
              </a:spcBef>
              <a:buClr>
                <a:srgbClr val="D34817"/>
              </a:buClr>
              <a:buSzPct val="85185"/>
              <a:buFont typeface="Wingdings 2"/>
              <a:buChar char=""/>
              <a:tabLst>
                <a:tab pos="285750" algn="l"/>
              </a:tabLst>
            </a:pPr>
            <a:r>
              <a:rPr sz="2700" spc="5" dirty="0">
                <a:latin typeface="Perpetua"/>
                <a:cs typeface="Perpetua"/>
              </a:rPr>
              <a:t>Enterprises running </a:t>
            </a:r>
            <a:r>
              <a:rPr sz="2700" spc="-5" dirty="0">
                <a:latin typeface="Perpetua"/>
                <a:cs typeface="Perpetua"/>
              </a:rPr>
              <a:t>their IT </a:t>
            </a:r>
            <a:r>
              <a:rPr sz="2700" dirty="0">
                <a:latin typeface="Perpetua"/>
                <a:cs typeface="Perpetua"/>
              </a:rPr>
              <a:t>infrastructure as a </a:t>
            </a:r>
            <a:r>
              <a:rPr sz="2700" spc="-10" dirty="0">
                <a:latin typeface="Perpetua"/>
                <a:cs typeface="Perpetua"/>
              </a:rPr>
              <a:t>private  </a:t>
            </a:r>
            <a:r>
              <a:rPr sz="2700" spc="-5" dirty="0">
                <a:latin typeface="Perpetua"/>
                <a:cs typeface="Perpetua"/>
              </a:rPr>
              <a:t>cloud face </a:t>
            </a:r>
            <a:r>
              <a:rPr sz="2700" spc="-25" dirty="0">
                <a:latin typeface="Perpetua"/>
                <a:cs typeface="Perpetua"/>
              </a:rPr>
              <a:t>even </a:t>
            </a:r>
            <a:r>
              <a:rPr sz="2700" spc="-5" dirty="0">
                <a:latin typeface="Perpetua"/>
                <a:cs typeface="Perpetua"/>
              </a:rPr>
              <a:t>harder capacity management</a:t>
            </a:r>
            <a:r>
              <a:rPr sz="2700" spc="100" dirty="0">
                <a:latin typeface="Perpetua"/>
                <a:cs typeface="Perpetua"/>
              </a:rPr>
              <a:t> </a:t>
            </a:r>
            <a:r>
              <a:rPr sz="2700" spc="-5" dirty="0">
                <a:latin typeface="Perpetua"/>
                <a:cs typeface="Perpetua"/>
              </a:rPr>
              <a:t>challenges.</a:t>
            </a:r>
            <a:endParaRPr sz="2700">
              <a:latin typeface="Perpetua"/>
              <a:cs typeface="Perpetua"/>
            </a:endParaRPr>
          </a:p>
          <a:p>
            <a:pPr marL="560070" marR="28575" lvl="1" indent="-228600">
              <a:lnSpc>
                <a:spcPts val="2780"/>
              </a:lnSpc>
              <a:spcBef>
                <a:spcPts val="415"/>
              </a:spcBef>
              <a:buClr>
                <a:srgbClr val="9B2D1F"/>
              </a:buClr>
              <a:buSzPct val="84615"/>
              <a:buFont typeface="Wingdings 2"/>
              <a:buChar char=""/>
              <a:tabLst>
                <a:tab pos="560705" algn="l"/>
              </a:tabLst>
            </a:pPr>
            <a:r>
              <a:rPr sz="2600" spc="-5" dirty="0">
                <a:latin typeface="Perpetua"/>
                <a:cs typeface="Perpetua"/>
              </a:rPr>
              <a:t>Adding capacity means adding </a:t>
            </a:r>
            <a:r>
              <a:rPr sz="2600" spc="-20" dirty="0">
                <a:latin typeface="Perpetua"/>
                <a:cs typeface="Perpetua"/>
              </a:rPr>
              <a:t>hardware, </a:t>
            </a:r>
            <a:r>
              <a:rPr sz="2600" spc="5" dirty="0">
                <a:latin typeface="Perpetua"/>
                <a:cs typeface="Perpetua"/>
              </a:rPr>
              <a:t>which </a:t>
            </a:r>
            <a:r>
              <a:rPr sz="2600" spc="-10" dirty="0">
                <a:latin typeface="Perpetua"/>
                <a:cs typeface="Perpetua"/>
              </a:rPr>
              <a:t>must </a:t>
            </a:r>
            <a:r>
              <a:rPr sz="2600" spc="-5" dirty="0">
                <a:latin typeface="Perpetua"/>
                <a:cs typeface="Perpetua"/>
              </a:rPr>
              <a:t>be  cooled, connected, and</a:t>
            </a:r>
            <a:r>
              <a:rPr sz="2600" spc="-200" dirty="0">
                <a:latin typeface="Perpetua"/>
                <a:cs typeface="Perpetua"/>
              </a:rPr>
              <a:t> </a:t>
            </a:r>
            <a:r>
              <a:rPr sz="2600" spc="-10" dirty="0">
                <a:latin typeface="Perpetua"/>
                <a:cs typeface="Perpetua"/>
              </a:rPr>
              <a:t>protected</a:t>
            </a:r>
            <a:endParaRPr sz="2600">
              <a:latin typeface="Perpetua"/>
              <a:cs typeface="Perpetua"/>
            </a:endParaRPr>
          </a:p>
          <a:p>
            <a:pPr lvl="1">
              <a:lnSpc>
                <a:spcPct val="100000"/>
              </a:lnSpc>
              <a:spcBef>
                <a:spcPts val="25"/>
              </a:spcBef>
              <a:buClr>
                <a:srgbClr val="9B2D1F"/>
              </a:buClr>
              <a:buFont typeface="Wingdings 2"/>
              <a:buChar char=""/>
            </a:pPr>
            <a:endParaRPr sz="3250">
              <a:latin typeface="Perpetua"/>
              <a:cs typeface="Perpetua"/>
            </a:endParaRPr>
          </a:p>
          <a:p>
            <a:pPr marL="285750" marR="131445" indent="-273050">
              <a:lnSpc>
                <a:spcPct val="90600"/>
              </a:lnSpc>
              <a:buClr>
                <a:srgbClr val="D34817"/>
              </a:buClr>
              <a:buSzPct val="85185"/>
              <a:buFont typeface="Wingdings 2"/>
              <a:buChar char=""/>
              <a:tabLst>
                <a:tab pos="285750" algn="l"/>
              </a:tabLst>
            </a:pPr>
            <a:r>
              <a:rPr sz="2700" spc="-5" dirty="0">
                <a:latin typeface="Perpetua"/>
                <a:cs typeface="Perpetua"/>
              </a:rPr>
              <a:t>Capacity management is </a:t>
            </a:r>
            <a:r>
              <a:rPr sz="2700" spc="-10" dirty="0">
                <a:latin typeface="Perpetua"/>
                <a:cs typeface="Perpetua"/>
              </a:rPr>
              <a:t>essentially </a:t>
            </a:r>
            <a:r>
              <a:rPr sz="2700" dirty="0">
                <a:latin typeface="Perpetua"/>
                <a:cs typeface="Perpetua"/>
              </a:rPr>
              <a:t>a </a:t>
            </a:r>
            <a:r>
              <a:rPr sz="2700" spc="-5" dirty="0">
                <a:latin typeface="Perpetua"/>
                <a:cs typeface="Perpetua"/>
              </a:rPr>
              <a:t>balancing act </a:t>
            </a:r>
            <a:r>
              <a:rPr sz="2700" spc="-10" dirty="0">
                <a:latin typeface="Perpetua"/>
                <a:cs typeface="Perpetua"/>
              </a:rPr>
              <a:t>that  </a:t>
            </a:r>
            <a:r>
              <a:rPr sz="2700" spc="-5" dirty="0">
                <a:latin typeface="Perpetua"/>
                <a:cs typeface="Perpetua"/>
              </a:rPr>
              <a:t>ensures </a:t>
            </a:r>
            <a:r>
              <a:rPr sz="2700" spc="-10" dirty="0">
                <a:latin typeface="Perpetua"/>
                <a:cs typeface="Perpetua"/>
              </a:rPr>
              <a:t>that </a:t>
            </a:r>
            <a:r>
              <a:rPr sz="2700" spc="-5" dirty="0">
                <a:latin typeface="Perpetua"/>
                <a:cs typeface="Perpetua"/>
              </a:rPr>
              <a:t>the capacity </a:t>
            </a:r>
            <a:r>
              <a:rPr sz="2700" dirty="0">
                <a:latin typeface="Perpetua"/>
                <a:cs typeface="Perpetua"/>
              </a:rPr>
              <a:t>and </a:t>
            </a:r>
            <a:r>
              <a:rPr sz="2700" spc="-5" dirty="0">
                <a:latin typeface="Perpetua"/>
                <a:cs typeface="Perpetua"/>
              </a:rPr>
              <a:t>the </a:t>
            </a:r>
            <a:r>
              <a:rPr sz="2700" spc="5" dirty="0">
                <a:latin typeface="Perpetua"/>
                <a:cs typeface="Perpetua"/>
              </a:rPr>
              <a:t>performance </a:t>
            </a:r>
            <a:r>
              <a:rPr sz="2700" dirty="0">
                <a:latin typeface="Perpetua"/>
                <a:cs typeface="Perpetua"/>
              </a:rPr>
              <a:t>of </a:t>
            </a:r>
            <a:r>
              <a:rPr sz="2700" spc="-5" dirty="0">
                <a:latin typeface="Perpetua"/>
                <a:cs typeface="Perpetua"/>
              </a:rPr>
              <a:t>the IT  </a:t>
            </a:r>
            <a:r>
              <a:rPr sz="2700" spc="10" dirty="0">
                <a:latin typeface="Perpetua"/>
                <a:cs typeface="Perpetua"/>
              </a:rPr>
              <a:t>services </a:t>
            </a:r>
            <a:r>
              <a:rPr sz="2700" spc="-5" dirty="0">
                <a:latin typeface="Perpetua"/>
                <a:cs typeface="Perpetua"/>
              </a:rPr>
              <a:t>in </a:t>
            </a:r>
            <a:r>
              <a:rPr sz="2700" dirty="0">
                <a:latin typeface="Perpetua"/>
                <a:cs typeface="Perpetua"/>
              </a:rPr>
              <a:t>an </a:t>
            </a:r>
            <a:r>
              <a:rPr sz="2700" spc="-10" dirty="0">
                <a:latin typeface="Perpetua"/>
                <a:cs typeface="Perpetua"/>
              </a:rPr>
              <a:t>organization </a:t>
            </a:r>
            <a:r>
              <a:rPr sz="2700" spc="-15" dirty="0">
                <a:latin typeface="Perpetua"/>
                <a:cs typeface="Perpetua"/>
              </a:rPr>
              <a:t>are </a:t>
            </a:r>
            <a:r>
              <a:rPr sz="2700" spc="-5" dirty="0">
                <a:latin typeface="Perpetua"/>
                <a:cs typeface="Perpetua"/>
              </a:rPr>
              <a:t>utilized in </a:t>
            </a:r>
            <a:r>
              <a:rPr sz="2700" dirty="0">
                <a:latin typeface="Perpetua"/>
                <a:cs typeface="Perpetua"/>
              </a:rPr>
              <a:t>a </a:t>
            </a:r>
            <a:r>
              <a:rPr sz="2700" spc="-5" dirty="0">
                <a:latin typeface="Perpetua"/>
                <a:cs typeface="Perpetua"/>
              </a:rPr>
              <a:t>most cost  </a:t>
            </a:r>
            <a:r>
              <a:rPr sz="2700" spc="-10" dirty="0">
                <a:latin typeface="Perpetua"/>
                <a:cs typeface="Perpetua"/>
              </a:rPr>
              <a:t>effective </a:t>
            </a:r>
            <a:r>
              <a:rPr sz="2700" dirty="0">
                <a:latin typeface="Perpetua"/>
                <a:cs typeface="Perpetua"/>
              </a:rPr>
              <a:t>and </a:t>
            </a:r>
            <a:r>
              <a:rPr sz="2700" spc="-15" dirty="0">
                <a:latin typeface="Perpetua"/>
                <a:cs typeface="Perpetua"/>
              </a:rPr>
              <a:t>timely </a:t>
            </a:r>
            <a:r>
              <a:rPr sz="2700" spc="-40" dirty="0">
                <a:latin typeface="Perpetua"/>
                <a:cs typeface="Perpetua"/>
              </a:rPr>
              <a:t>manner. </a:t>
            </a:r>
            <a:r>
              <a:rPr sz="2700" dirty="0">
                <a:latin typeface="Perpetua"/>
                <a:cs typeface="Perpetua"/>
              </a:rPr>
              <a:t>These </a:t>
            </a:r>
            <a:r>
              <a:rPr sz="2700" spc="-5" dirty="0">
                <a:latin typeface="Perpetua"/>
                <a:cs typeface="Perpetua"/>
              </a:rPr>
              <a:t>actions</a:t>
            </a:r>
            <a:r>
              <a:rPr sz="2700" spc="-345" dirty="0">
                <a:latin typeface="Perpetua"/>
                <a:cs typeface="Perpetua"/>
              </a:rPr>
              <a:t> </a:t>
            </a:r>
            <a:r>
              <a:rPr sz="2700" spc="-5" dirty="0">
                <a:latin typeface="Perpetua"/>
                <a:cs typeface="Perpetua"/>
              </a:rPr>
              <a:t>include</a:t>
            </a:r>
            <a:endParaRPr sz="2700">
              <a:latin typeface="Perpetua"/>
              <a:cs typeface="Perpetua"/>
            </a:endParaRPr>
          </a:p>
          <a:p>
            <a:pPr marL="560705" lvl="1" indent="-229235">
              <a:lnSpc>
                <a:spcPct val="100000"/>
              </a:lnSpc>
              <a:spcBef>
                <a:spcPts val="50"/>
              </a:spcBef>
              <a:buClr>
                <a:srgbClr val="9B2D1F"/>
              </a:buClr>
              <a:buSzPct val="84615"/>
              <a:buFont typeface="Wingdings 2"/>
              <a:buChar char=""/>
              <a:tabLst>
                <a:tab pos="560705" algn="l"/>
              </a:tabLst>
            </a:pPr>
            <a:r>
              <a:rPr sz="2600" spc="-5" dirty="0">
                <a:latin typeface="Perpetua"/>
                <a:cs typeface="Perpetua"/>
              </a:rPr>
              <a:t>Balancing costs against </a:t>
            </a:r>
            <a:r>
              <a:rPr sz="2600" spc="-10" dirty="0">
                <a:latin typeface="Perpetua"/>
                <a:cs typeface="Perpetua"/>
              </a:rPr>
              <a:t>resources</a:t>
            </a:r>
            <a:r>
              <a:rPr sz="2600" spc="25" dirty="0">
                <a:latin typeface="Perpetua"/>
                <a:cs typeface="Perpetua"/>
              </a:rPr>
              <a:t> </a:t>
            </a:r>
            <a:r>
              <a:rPr sz="2600" spc="-10" dirty="0">
                <a:latin typeface="Perpetua"/>
                <a:cs typeface="Perpetua"/>
              </a:rPr>
              <a:t>needed</a:t>
            </a:r>
            <a:endParaRPr sz="2600">
              <a:latin typeface="Perpetua"/>
              <a:cs typeface="Perpetua"/>
            </a:endParaRPr>
          </a:p>
          <a:p>
            <a:pPr marL="560705" lvl="1" indent="-229235">
              <a:lnSpc>
                <a:spcPct val="100000"/>
              </a:lnSpc>
              <a:spcBef>
                <a:spcPts val="95"/>
              </a:spcBef>
              <a:buClr>
                <a:srgbClr val="9B2D1F"/>
              </a:buClr>
              <a:buSzPct val="84615"/>
              <a:buFont typeface="Wingdings 2"/>
              <a:buChar char=""/>
              <a:tabLst>
                <a:tab pos="560705" algn="l"/>
              </a:tabLst>
            </a:pPr>
            <a:r>
              <a:rPr sz="2600" spc="-5" dirty="0">
                <a:latin typeface="Perpetua"/>
                <a:cs typeface="Perpetua"/>
              </a:rPr>
              <a:t>Balancing </a:t>
            </a:r>
            <a:r>
              <a:rPr sz="2600" spc="-15" dirty="0">
                <a:latin typeface="Perpetua"/>
                <a:cs typeface="Perpetua"/>
              </a:rPr>
              <a:t>supply </a:t>
            </a:r>
            <a:r>
              <a:rPr sz="2600" spc="-5" dirty="0">
                <a:latin typeface="Perpetua"/>
                <a:cs typeface="Perpetua"/>
              </a:rPr>
              <a:t>against</a:t>
            </a:r>
            <a:r>
              <a:rPr sz="2600" spc="30" dirty="0">
                <a:latin typeface="Perpetua"/>
                <a:cs typeface="Perpetua"/>
              </a:rPr>
              <a:t> </a:t>
            </a:r>
            <a:r>
              <a:rPr sz="2600" spc="-5" dirty="0">
                <a:latin typeface="Perpetua"/>
                <a:cs typeface="Perpetua"/>
              </a:rPr>
              <a:t>demand</a:t>
            </a:r>
            <a:endParaRPr sz="2600">
              <a:latin typeface="Perpetua"/>
              <a:cs typeface="Perpetua"/>
            </a:endParaRPr>
          </a:p>
          <a:p>
            <a:pPr marL="560705" lvl="1" indent="-229235">
              <a:lnSpc>
                <a:spcPct val="100000"/>
              </a:lnSpc>
              <a:spcBef>
                <a:spcPts val="75"/>
              </a:spcBef>
              <a:buClr>
                <a:srgbClr val="9B2D1F"/>
              </a:buClr>
              <a:buSzPct val="84615"/>
              <a:buFont typeface="Wingdings 2"/>
              <a:buChar char=""/>
              <a:tabLst>
                <a:tab pos="560705" algn="l"/>
              </a:tabLst>
            </a:pPr>
            <a:r>
              <a:rPr sz="2600" spc="-35" dirty="0">
                <a:latin typeface="Perpetua"/>
                <a:cs typeface="Perpetua"/>
              </a:rPr>
              <a:t>True </a:t>
            </a:r>
            <a:r>
              <a:rPr sz="2600" spc="-5" dirty="0">
                <a:latin typeface="Perpetua"/>
                <a:cs typeface="Perpetua"/>
              </a:rPr>
              <a:t>for both </a:t>
            </a:r>
            <a:r>
              <a:rPr sz="2600" spc="-10" dirty="0">
                <a:latin typeface="Perpetua"/>
                <a:cs typeface="Perpetua"/>
              </a:rPr>
              <a:t>public </a:t>
            </a:r>
            <a:r>
              <a:rPr sz="2600" spc="-5" dirty="0">
                <a:latin typeface="Perpetua"/>
                <a:cs typeface="Perpetua"/>
              </a:rPr>
              <a:t>and private</a:t>
            </a:r>
            <a:r>
              <a:rPr sz="2600" spc="45" dirty="0">
                <a:latin typeface="Perpetua"/>
                <a:cs typeface="Perpetua"/>
              </a:rPr>
              <a:t> </a:t>
            </a:r>
            <a:r>
              <a:rPr sz="2600" spc="-5" dirty="0">
                <a:latin typeface="Perpetua"/>
                <a:cs typeface="Perpetua"/>
              </a:rPr>
              <a:t>cloud</a:t>
            </a:r>
            <a:endParaRPr sz="260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16863" y="871727"/>
            <a:ext cx="7869936" cy="50322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616775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Cloud Capacity </a:t>
            </a:r>
            <a:r>
              <a:rPr spc="-10" dirty="0"/>
              <a:t>Planning</a:t>
            </a:r>
            <a:r>
              <a:rPr spc="-45" dirty="0"/>
              <a:t> </a:t>
            </a:r>
            <a:r>
              <a:rPr spc="-95" dirty="0"/>
              <a:t>101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3139" y="1381251"/>
            <a:ext cx="7585075" cy="403987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313055" indent="-300355">
              <a:lnSpc>
                <a:spcPct val="100000"/>
              </a:lnSpc>
              <a:spcBef>
                <a:spcPts val="675"/>
              </a:spcBef>
              <a:buClr>
                <a:srgbClr val="D34817"/>
              </a:buClr>
              <a:buSzPct val="87500"/>
              <a:buAutoNum type="arabicPeriod"/>
              <a:tabLst>
                <a:tab pos="312420" algn="l"/>
                <a:tab pos="313055" algn="l"/>
              </a:tabLst>
            </a:pPr>
            <a:r>
              <a:rPr sz="1600" spc="-5" dirty="0">
                <a:latin typeface="Perpetua"/>
                <a:cs typeface="Perpetua"/>
              </a:rPr>
              <a:t>Initial budget</a:t>
            </a:r>
            <a:r>
              <a:rPr sz="1600" dirty="0">
                <a:latin typeface="Perpetua"/>
                <a:cs typeface="Perpetua"/>
              </a:rPr>
              <a:t> </a:t>
            </a:r>
            <a:r>
              <a:rPr sz="1600" spc="-10" dirty="0">
                <a:latin typeface="Perpetua"/>
                <a:cs typeface="Perpetua"/>
              </a:rPr>
              <a:t>prepared/provided</a:t>
            </a:r>
            <a:endParaRPr sz="1600">
              <a:latin typeface="Perpetua"/>
              <a:cs typeface="Perpetua"/>
            </a:endParaRPr>
          </a:p>
          <a:p>
            <a:pPr marL="313055" indent="-300355">
              <a:lnSpc>
                <a:spcPct val="100000"/>
              </a:lnSpc>
              <a:spcBef>
                <a:spcPts val="575"/>
              </a:spcBef>
              <a:buClr>
                <a:srgbClr val="D34817"/>
              </a:buClr>
              <a:buSzPct val="87500"/>
              <a:buAutoNum type="arabicPeriod"/>
              <a:tabLst>
                <a:tab pos="312420" algn="l"/>
                <a:tab pos="313055" algn="l"/>
              </a:tabLst>
            </a:pPr>
            <a:r>
              <a:rPr sz="1600" spc="-5" dirty="0">
                <a:latin typeface="Perpetua"/>
                <a:cs typeface="Perpetua"/>
              </a:rPr>
              <a:t>Size application to </a:t>
            </a:r>
            <a:r>
              <a:rPr sz="1600" spc="-15" dirty="0">
                <a:latin typeface="Perpetua"/>
                <a:cs typeface="Perpetua"/>
              </a:rPr>
              <a:t>available </a:t>
            </a:r>
            <a:r>
              <a:rPr sz="1600" spc="-10" dirty="0">
                <a:latin typeface="Perpetua"/>
                <a:cs typeface="Perpetua"/>
              </a:rPr>
              <a:t>hardware/software </a:t>
            </a:r>
            <a:r>
              <a:rPr sz="1600" spc="-5" dirty="0">
                <a:latin typeface="Perpetua"/>
                <a:cs typeface="Perpetua"/>
              </a:rPr>
              <a:t>so least cost</a:t>
            </a:r>
            <a:r>
              <a:rPr sz="1600" spc="60" dirty="0">
                <a:latin typeface="Perpetua"/>
                <a:cs typeface="Perpetua"/>
              </a:rPr>
              <a:t> </a:t>
            </a:r>
            <a:r>
              <a:rPr sz="1600" spc="-10" dirty="0">
                <a:latin typeface="Perpetua"/>
                <a:cs typeface="Perpetua"/>
              </a:rPr>
              <a:t>achieved.</a:t>
            </a:r>
            <a:endParaRPr sz="1600">
              <a:latin typeface="Perpetua"/>
              <a:cs typeface="Perpetua"/>
            </a:endParaRPr>
          </a:p>
          <a:p>
            <a:pPr marL="312420" marR="5080" indent="-300355">
              <a:lnSpc>
                <a:spcPts val="1900"/>
              </a:lnSpc>
              <a:spcBef>
                <a:spcPts val="680"/>
              </a:spcBef>
              <a:buClr>
                <a:srgbClr val="D34817"/>
              </a:buClr>
              <a:buSzPct val="87500"/>
              <a:buAutoNum type="arabicPeriod"/>
              <a:tabLst>
                <a:tab pos="312420" algn="l"/>
                <a:tab pos="313055" algn="l"/>
              </a:tabLst>
            </a:pPr>
            <a:r>
              <a:rPr sz="1600" dirty="0">
                <a:latin typeface="Perpetua"/>
                <a:cs typeface="Perpetua"/>
              </a:rPr>
              <a:t>Determine </a:t>
            </a:r>
            <a:r>
              <a:rPr sz="1600" spc="-5" dirty="0">
                <a:latin typeface="Perpetua"/>
                <a:cs typeface="Perpetua"/>
              </a:rPr>
              <a:t>when capacity should be </a:t>
            </a:r>
            <a:r>
              <a:rPr sz="1600" dirty="0">
                <a:latin typeface="Perpetua"/>
                <a:cs typeface="Perpetua"/>
              </a:rPr>
              <a:t>added. </a:t>
            </a:r>
            <a:r>
              <a:rPr sz="1600" spc="-5" dirty="0">
                <a:latin typeface="Perpetua"/>
                <a:cs typeface="Perpetua"/>
              </a:rPr>
              <a:t>If </a:t>
            </a:r>
            <a:r>
              <a:rPr sz="1600" dirty="0">
                <a:latin typeface="Perpetua"/>
                <a:cs typeface="Perpetua"/>
              </a:rPr>
              <a:t>added </a:t>
            </a:r>
            <a:r>
              <a:rPr sz="1600" spc="-5" dirty="0">
                <a:latin typeface="Perpetua"/>
                <a:cs typeface="Perpetua"/>
              </a:rPr>
              <a:t>capacity is </a:t>
            </a:r>
            <a:r>
              <a:rPr sz="1600" spc="-10" dirty="0">
                <a:latin typeface="Perpetua"/>
                <a:cs typeface="Perpetua"/>
              </a:rPr>
              <a:t>auto-provisioned </a:t>
            </a:r>
            <a:r>
              <a:rPr sz="1600" spc="-20" dirty="0">
                <a:latin typeface="Perpetua"/>
                <a:cs typeface="Perpetua"/>
              </a:rPr>
              <a:t>by </a:t>
            </a:r>
            <a:r>
              <a:rPr sz="1600" spc="-5" dirty="0">
                <a:latin typeface="Perpetua"/>
                <a:cs typeface="Perpetua"/>
              </a:rPr>
              <a:t>system, ensure  constraints </a:t>
            </a:r>
            <a:r>
              <a:rPr sz="1600" spc="-15" dirty="0">
                <a:latin typeface="Perpetua"/>
                <a:cs typeface="Perpetua"/>
              </a:rPr>
              <a:t>prevent </a:t>
            </a:r>
            <a:r>
              <a:rPr sz="1600" spc="-10" dirty="0">
                <a:latin typeface="Perpetua"/>
                <a:cs typeface="Perpetua"/>
              </a:rPr>
              <a:t>excessive </a:t>
            </a:r>
            <a:r>
              <a:rPr sz="1600" spc="-5" dirty="0">
                <a:latin typeface="Perpetua"/>
                <a:cs typeface="Perpetua"/>
              </a:rPr>
              <a:t>cost</a:t>
            </a:r>
            <a:r>
              <a:rPr sz="1600" spc="15" dirty="0">
                <a:latin typeface="Perpetua"/>
                <a:cs typeface="Perpetua"/>
              </a:rPr>
              <a:t> </a:t>
            </a:r>
            <a:r>
              <a:rPr sz="1600" spc="-15" dirty="0">
                <a:latin typeface="Perpetua"/>
                <a:cs typeface="Perpetua"/>
              </a:rPr>
              <a:t>overages.</a:t>
            </a:r>
            <a:endParaRPr sz="1600">
              <a:latin typeface="Perpetua"/>
              <a:cs typeface="Perpetua"/>
            </a:endParaRPr>
          </a:p>
          <a:p>
            <a:pPr marL="313055" indent="-300355">
              <a:lnSpc>
                <a:spcPct val="100000"/>
              </a:lnSpc>
              <a:spcBef>
                <a:spcPts val="610"/>
              </a:spcBef>
              <a:buClr>
                <a:srgbClr val="D34817"/>
              </a:buClr>
              <a:buSzPct val="87500"/>
              <a:buAutoNum type="arabicPeriod"/>
              <a:tabLst>
                <a:tab pos="312420" algn="l"/>
                <a:tab pos="313055" algn="l"/>
              </a:tabLst>
            </a:pPr>
            <a:r>
              <a:rPr sz="1600" spc="-5" dirty="0">
                <a:latin typeface="Perpetua"/>
                <a:cs typeface="Perpetua"/>
              </a:rPr>
              <a:t>Ensure costs </a:t>
            </a:r>
            <a:r>
              <a:rPr sz="1600" dirty="0">
                <a:latin typeface="Perpetua"/>
                <a:cs typeface="Perpetua"/>
              </a:rPr>
              <a:t>per </a:t>
            </a:r>
            <a:r>
              <a:rPr sz="1600" spc="-5" dirty="0">
                <a:latin typeface="Perpetua"/>
                <a:cs typeface="Perpetua"/>
              </a:rPr>
              <a:t>business unit </a:t>
            </a:r>
            <a:r>
              <a:rPr sz="1600" dirty="0">
                <a:latin typeface="Perpetua"/>
                <a:cs typeface="Perpetua"/>
              </a:rPr>
              <a:t>of </a:t>
            </a:r>
            <a:r>
              <a:rPr sz="1600" spc="-20" dirty="0">
                <a:latin typeface="Perpetua"/>
                <a:cs typeface="Perpetua"/>
              </a:rPr>
              <a:t>work stay </a:t>
            </a:r>
            <a:r>
              <a:rPr sz="1600" spc="-10" dirty="0">
                <a:latin typeface="Perpetua"/>
                <a:cs typeface="Perpetua"/>
              </a:rPr>
              <a:t>within </a:t>
            </a:r>
            <a:r>
              <a:rPr sz="1600" spc="-5" dirty="0">
                <a:latin typeface="Perpetua"/>
                <a:cs typeface="Perpetua"/>
              </a:rPr>
              <a:t>the </a:t>
            </a:r>
            <a:r>
              <a:rPr sz="1600" dirty="0">
                <a:latin typeface="Perpetua"/>
                <a:cs typeface="Perpetua"/>
              </a:rPr>
              <a:t>boundaries </a:t>
            </a:r>
            <a:r>
              <a:rPr sz="1600" spc="-5" dirty="0">
                <a:latin typeface="Perpetua"/>
                <a:cs typeface="Perpetua"/>
              </a:rPr>
              <a:t>set </a:t>
            </a:r>
            <a:r>
              <a:rPr sz="1600" spc="-20" dirty="0">
                <a:latin typeface="Perpetua"/>
                <a:cs typeface="Perpetua"/>
              </a:rPr>
              <a:t>by</a:t>
            </a:r>
            <a:r>
              <a:rPr sz="1600" spc="80" dirty="0">
                <a:latin typeface="Perpetua"/>
                <a:cs typeface="Perpetua"/>
              </a:rPr>
              <a:t> </a:t>
            </a:r>
            <a:r>
              <a:rPr sz="1600" spc="-20" dirty="0">
                <a:latin typeface="Perpetua"/>
                <a:cs typeface="Perpetua"/>
              </a:rPr>
              <a:t>profitability.</a:t>
            </a:r>
            <a:endParaRPr sz="1600">
              <a:latin typeface="Perpetua"/>
              <a:cs typeface="Perpetua"/>
            </a:endParaRPr>
          </a:p>
          <a:p>
            <a:pPr marL="313055" indent="-300355">
              <a:lnSpc>
                <a:spcPct val="100000"/>
              </a:lnSpc>
              <a:spcBef>
                <a:spcPts val="575"/>
              </a:spcBef>
              <a:buClr>
                <a:srgbClr val="D34817"/>
              </a:buClr>
              <a:buSzPct val="87500"/>
              <a:buAutoNum type="arabicPeriod"/>
              <a:tabLst>
                <a:tab pos="312420" algn="l"/>
                <a:tab pos="313055" algn="l"/>
              </a:tabLst>
            </a:pPr>
            <a:r>
              <a:rPr sz="1600" spc="-15" dirty="0">
                <a:latin typeface="Perpetua"/>
                <a:cs typeface="Perpetua"/>
              </a:rPr>
              <a:t>Prevent </a:t>
            </a:r>
            <a:r>
              <a:rPr sz="1600" dirty="0">
                <a:latin typeface="Perpetua"/>
                <a:cs typeface="Perpetua"/>
              </a:rPr>
              <a:t>unplanned</a:t>
            </a:r>
            <a:r>
              <a:rPr sz="1600" spc="10" dirty="0">
                <a:latin typeface="Perpetua"/>
                <a:cs typeface="Perpetua"/>
              </a:rPr>
              <a:t> </a:t>
            </a:r>
            <a:r>
              <a:rPr sz="1600" spc="-5" dirty="0">
                <a:latin typeface="Perpetua"/>
                <a:cs typeface="Perpetua"/>
              </a:rPr>
              <a:t>expenses.</a:t>
            </a:r>
            <a:endParaRPr sz="1600">
              <a:latin typeface="Perpetua"/>
              <a:cs typeface="Perpetua"/>
            </a:endParaRPr>
          </a:p>
          <a:p>
            <a:pPr marL="312420" marR="285750" indent="-300355">
              <a:lnSpc>
                <a:spcPct val="100000"/>
              </a:lnSpc>
              <a:spcBef>
                <a:spcPts val="575"/>
              </a:spcBef>
              <a:buClr>
                <a:srgbClr val="D34817"/>
              </a:buClr>
              <a:buSzPct val="87500"/>
              <a:buAutoNum type="arabicPeriod"/>
              <a:tabLst>
                <a:tab pos="312420" algn="l"/>
                <a:tab pos="313055" algn="l"/>
              </a:tabLst>
            </a:pPr>
            <a:r>
              <a:rPr sz="1600" dirty="0">
                <a:latin typeface="Perpetua"/>
                <a:cs typeface="Perpetua"/>
              </a:rPr>
              <a:t>Determine </a:t>
            </a:r>
            <a:r>
              <a:rPr sz="1600" spc="-5" dirty="0">
                <a:latin typeface="Perpetua"/>
                <a:cs typeface="Perpetua"/>
              </a:rPr>
              <a:t>the “practical capacity” </a:t>
            </a:r>
            <a:r>
              <a:rPr sz="1600" dirty="0">
                <a:latin typeface="Perpetua"/>
                <a:cs typeface="Perpetua"/>
              </a:rPr>
              <a:t>, </a:t>
            </a:r>
            <a:r>
              <a:rPr sz="1600" spc="-5" dirty="0">
                <a:latin typeface="Perpetua"/>
                <a:cs typeface="Perpetua"/>
              </a:rPr>
              <a:t>for </a:t>
            </a:r>
            <a:r>
              <a:rPr sz="1600" spc="5" dirty="0">
                <a:latin typeface="Perpetua"/>
                <a:cs typeface="Perpetua"/>
              </a:rPr>
              <a:t>each </a:t>
            </a:r>
            <a:r>
              <a:rPr sz="1600" spc="-5" dirty="0">
                <a:latin typeface="Perpetua"/>
                <a:cs typeface="Perpetua"/>
              </a:rPr>
              <a:t>offered real </a:t>
            </a:r>
            <a:r>
              <a:rPr sz="1600" dirty="0">
                <a:latin typeface="Perpetua"/>
                <a:cs typeface="Perpetua"/>
              </a:rPr>
              <a:t>or </a:t>
            </a:r>
            <a:r>
              <a:rPr sz="1600" spc="5" dirty="0">
                <a:latin typeface="Perpetua"/>
                <a:cs typeface="Perpetua"/>
              </a:rPr>
              <a:t>virtual </a:t>
            </a:r>
            <a:r>
              <a:rPr sz="1600" spc="-5" dirty="0">
                <a:latin typeface="Perpetua"/>
                <a:cs typeface="Perpetua"/>
              </a:rPr>
              <a:t>system configuration, </a:t>
            </a:r>
            <a:r>
              <a:rPr sz="1600" dirty="0">
                <a:latin typeface="Perpetua"/>
                <a:cs typeface="Perpetua"/>
              </a:rPr>
              <a:t>and  </a:t>
            </a:r>
            <a:r>
              <a:rPr sz="1600" spc="-5" dirty="0">
                <a:latin typeface="Perpetua"/>
                <a:cs typeface="Perpetua"/>
              </a:rPr>
              <a:t>instance </a:t>
            </a:r>
            <a:r>
              <a:rPr sz="1600" spc="-10" dirty="0">
                <a:latin typeface="Perpetua"/>
                <a:cs typeface="Perpetua"/>
              </a:rPr>
              <a:t>type, where </a:t>
            </a:r>
            <a:r>
              <a:rPr sz="1600" spc="-5" dirty="0">
                <a:latin typeface="Perpetua"/>
                <a:cs typeface="Perpetua"/>
              </a:rPr>
              <a:t>“practical capacity </a:t>
            </a:r>
            <a:r>
              <a:rPr sz="1600" dirty="0">
                <a:latin typeface="Perpetua"/>
                <a:cs typeface="Perpetua"/>
              </a:rPr>
              <a:t>“ </a:t>
            </a:r>
            <a:r>
              <a:rPr sz="1600" spc="-5" dirty="0">
                <a:latin typeface="Perpetua"/>
                <a:cs typeface="Perpetua"/>
              </a:rPr>
              <a:t>is defined </a:t>
            </a:r>
            <a:r>
              <a:rPr sz="1600" dirty="0">
                <a:latin typeface="Perpetua"/>
                <a:cs typeface="Perpetua"/>
              </a:rPr>
              <a:t>as </a:t>
            </a:r>
            <a:r>
              <a:rPr sz="1600" spc="-5" dirty="0">
                <a:latin typeface="Perpetua"/>
                <a:cs typeface="Perpetua"/>
              </a:rPr>
              <a:t>the range within </a:t>
            </a:r>
            <a:r>
              <a:rPr sz="1600" dirty="0">
                <a:latin typeface="Perpetua"/>
                <a:cs typeface="Perpetua"/>
              </a:rPr>
              <a:t>which </a:t>
            </a:r>
            <a:r>
              <a:rPr sz="1600" spc="-5" dirty="0">
                <a:latin typeface="Perpetua"/>
                <a:cs typeface="Perpetua"/>
              </a:rPr>
              <a:t>the SLAs </a:t>
            </a:r>
            <a:r>
              <a:rPr sz="1600" spc="-10" dirty="0">
                <a:latin typeface="Perpetua"/>
                <a:cs typeface="Perpetua"/>
              </a:rPr>
              <a:t>are</a:t>
            </a:r>
            <a:r>
              <a:rPr sz="1600" spc="-40" dirty="0">
                <a:latin typeface="Perpetua"/>
                <a:cs typeface="Perpetua"/>
              </a:rPr>
              <a:t> </a:t>
            </a:r>
            <a:r>
              <a:rPr sz="1600" spc="-5" dirty="0">
                <a:latin typeface="Perpetua"/>
                <a:cs typeface="Perpetua"/>
              </a:rPr>
              <a:t>met.</a:t>
            </a:r>
            <a:endParaRPr sz="1600">
              <a:latin typeface="Perpetua"/>
              <a:cs typeface="Perpetua"/>
            </a:endParaRPr>
          </a:p>
          <a:p>
            <a:pPr marL="312420" marR="647065" indent="-300355">
              <a:lnSpc>
                <a:spcPct val="103699"/>
              </a:lnSpc>
              <a:spcBef>
                <a:spcPts val="505"/>
              </a:spcBef>
              <a:buClr>
                <a:srgbClr val="D34817"/>
              </a:buClr>
              <a:buSzPct val="87500"/>
              <a:buAutoNum type="arabicPeriod"/>
              <a:tabLst>
                <a:tab pos="312420" algn="l"/>
                <a:tab pos="313055" algn="l"/>
              </a:tabLst>
            </a:pPr>
            <a:r>
              <a:rPr sz="1600" dirty="0">
                <a:latin typeface="Perpetua"/>
                <a:cs typeface="Perpetua"/>
              </a:rPr>
              <a:t>Determine </a:t>
            </a:r>
            <a:r>
              <a:rPr sz="1600" spc="-5" dirty="0">
                <a:latin typeface="Perpetua"/>
                <a:cs typeface="Perpetua"/>
              </a:rPr>
              <a:t>application scalability </a:t>
            </a:r>
            <a:r>
              <a:rPr sz="1600" dirty="0">
                <a:latin typeface="Perpetua"/>
                <a:cs typeface="Perpetua"/>
              </a:rPr>
              <a:t>and </a:t>
            </a:r>
            <a:r>
              <a:rPr sz="1600" spc="-5" dirty="0">
                <a:latin typeface="Perpetua"/>
                <a:cs typeface="Perpetua"/>
              </a:rPr>
              <a:t>when </a:t>
            </a:r>
            <a:r>
              <a:rPr sz="1600" dirty="0">
                <a:latin typeface="Perpetua"/>
                <a:cs typeface="Perpetua"/>
              </a:rPr>
              <a:t>and </a:t>
            </a:r>
            <a:r>
              <a:rPr sz="1600" spc="-10" dirty="0">
                <a:latin typeface="Perpetua"/>
                <a:cs typeface="Perpetua"/>
              </a:rPr>
              <a:t>where </a:t>
            </a:r>
            <a:r>
              <a:rPr sz="1600" dirty="0">
                <a:latin typeface="Perpetua"/>
                <a:cs typeface="Perpetua"/>
              </a:rPr>
              <a:t>bottlenecks </a:t>
            </a:r>
            <a:r>
              <a:rPr sz="1600" spc="-20" dirty="0">
                <a:latin typeface="Perpetua"/>
                <a:cs typeface="Perpetua"/>
              </a:rPr>
              <a:t>may </a:t>
            </a:r>
            <a:r>
              <a:rPr sz="1600" spc="-5" dirty="0">
                <a:latin typeface="Perpetua"/>
                <a:cs typeface="Perpetua"/>
              </a:rPr>
              <a:t>emerge </a:t>
            </a:r>
            <a:r>
              <a:rPr sz="1600" dirty="0">
                <a:latin typeface="Perpetua"/>
                <a:cs typeface="Perpetua"/>
              </a:rPr>
              <a:t>as </a:t>
            </a:r>
            <a:r>
              <a:rPr sz="1600" spc="-5" dirty="0">
                <a:latin typeface="Perpetua"/>
                <a:cs typeface="Perpetua"/>
              </a:rPr>
              <a:t>demand  </a:t>
            </a:r>
            <a:r>
              <a:rPr sz="1600" spc="-10" dirty="0">
                <a:latin typeface="Perpetua"/>
                <a:cs typeface="Perpetua"/>
              </a:rPr>
              <a:t>increases.</a:t>
            </a:r>
            <a:endParaRPr sz="1600">
              <a:latin typeface="Perpetua"/>
              <a:cs typeface="Perpetua"/>
            </a:endParaRPr>
          </a:p>
          <a:p>
            <a:pPr marL="312420" marR="389255" indent="-300355">
              <a:lnSpc>
                <a:spcPct val="99400"/>
              </a:lnSpc>
              <a:spcBef>
                <a:spcPts val="590"/>
              </a:spcBef>
              <a:buClr>
                <a:srgbClr val="D34817"/>
              </a:buClr>
              <a:buSzPct val="87500"/>
              <a:buAutoNum type="arabicPeriod"/>
              <a:tabLst>
                <a:tab pos="312420" algn="l"/>
                <a:tab pos="313055" algn="l"/>
              </a:tabLst>
            </a:pPr>
            <a:r>
              <a:rPr sz="1600" dirty="0">
                <a:latin typeface="Perpetua"/>
                <a:cs typeface="Perpetua"/>
              </a:rPr>
              <a:t>Determine </a:t>
            </a:r>
            <a:r>
              <a:rPr sz="1600" spc="-20" dirty="0">
                <a:latin typeface="Perpetua"/>
                <a:cs typeface="Perpetua"/>
              </a:rPr>
              <a:t>how </a:t>
            </a:r>
            <a:r>
              <a:rPr sz="1600" dirty="0">
                <a:latin typeface="Perpetua"/>
                <a:cs typeface="Perpetua"/>
              </a:rPr>
              <a:t>much </a:t>
            </a:r>
            <a:r>
              <a:rPr sz="1600" spc="-5" dirty="0">
                <a:latin typeface="Perpetua"/>
                <a:cs typeface="Perpetua"/>
              </a:rPr>
              <a:t>capacity is </a:t>
            </a:r>
            <a:r>
              <a:rPr sz="1600" spc="-15" dirty="0">
                <a:latin typeface="Perpetua"/>
                <a:cs typeface="Perpetua"/>
              </a:rPr>
              <a:t>available </a:t>
            </a:r>
            <a:r>
              <a:rPr sz="1600" spc="-5" dirty="0">
                <a:latin typeface="Perpetua"/>
                <a:cs typeface="Perpetua"/>
              </a:rPr>
              <a:t>for </a:t>
            </a:r>
            <a:r>
              <a:rPr sz="1600" dirty="0">
                <a:latin typeface="Perpetua"/>
                <a:cs typeface="Perpetua"/>
              </a:rPr>
              <a:t>vertical </a:t>
            </a:r>
            <a:r>
              <a:rPr sz="1600" spc="-5" dirty="0">
                <a:latin typeface="Perpetua"/>
                <a:cs typeface="Perpetua"/>
              </a:rPr>
              <a:t>scaling within </a:t>
            </a:r>
            <a:r>
              <a:rPr sz="1600" spc="5" dirty="0">
                <a:latin typeface="Perpetua"/>
                <a:cs typeface="Perpetua"/>
              </a:rPr>
              <a:t>each </a:t>
            </a:r>
            <a:r>
              <a:rPr sz="1600" spc="-5" dirty="0">
                <a:latin typeface="Perpetua"/>
                <a:cs typeface="Perpetua"/>
              </a:rPr>
              <a:t>offered </a:t>
            </a:r>
            <a:r>
              <a:rPr sz="1600" dirty="0">
                <a:latin typeface="Perpetua"/>
                <a:cs typeface="Perpetua"/>
              </a:rPr>
              <a:t>logical and  </a:t>
            </a:r>
            <a:r>
              <a:rPr sz="1600" spc="-10" dirty="0">
                <a:latin typeface="Perpetua"/>
                <a:cs typeface="Perpetua"/>
              </a:rPr>
              <a:t>physical </a:t>
            </a:r>
            <a:r>
              <a:rPr sz="1600" spc="-5" dirty="0">
                <a:latin typeface="Perpetua"/>
                <a:cs typeface="Perpetua"/>
              </a:rPr>
              <a:t>configuration before another </a:t>
            </a:r>
            <a:r>
              <a:rPr sz="1600" dirty="0">
                <a:latin typeface="Perpetua"/>
                <a:cs typeface="Perpetua"/>
              </a:rPr>
              <a:t>logical or </a:t>
            </a:r>
            <a:r>
              <a:rPr sz="1600" spc="-10" dirty="0">
                <a:latin typeface="Perpetua"/>
                <a:cs typeface="Perpetua"/>
              </a:rPr>
              <a:t>physical </a:t>
            </a:r>
            <a:r>
              <a:rPr sz="1600" spc="-5" dirty="0">
                <a:latin typeface="Perpetua"/>
                <a:cs typeface="Perpetua"/>
              </a:rPr>
              <a:t>instance </a:t>
            </a:r>
            <a:r>
              <a:rPr sz="1600" spc="-10" dirty="0">
                <a:latin typeface="Perpetua"/>
                <a:cs typeface="Perpetua"/>
              </a:rPr>
              <a:t>must </a:t>
            </a:r>
            <a:r>
              <a:rPr sz="1600" spc="-5" dirty="0">
                <a:latin typeface="Perpetua"/>
                <a:cs typeface="Perpetua"/>
              </a:rPr>
              <a:t>be added for </a:t>
            </a:r>
            <a:r>
              <a:rPr sz="1600" dirty="0">
                <a:latin typeface="Perpetua"/>
                <a:cs typeface="Perpetua"/>
              </a:rPr>
              <a:t>horizontal  </a:t>
            </a:r>
            <a:r>
              <a:rPr sz="1600" spc="-25" dirty="0">
                <a:latin typeface="Perpetua"/>
                <a:cs typeface="Perpetua"/>
              </a:rPr>
              <a:t>scaling.</a:t>
            </a:r>
            <a:endParaRPr sz="1600">
              <a:latin typeface="Perpetua"/>
              <a:cs typeface="Perpetua"/>
            </a:endParaRPr>
          </a:p>
          <a:p>
            <a:pPr marL="312420">
              <a:lnSpc>
                <a:spcPts val="1895"/>
              </a:lnSpc>
            </a:pPr>
            <a:r>
              <a:rPr sz="1600" spc="-20" dirty="0">
                <a:latin typeface="Perpetua"/>
                <a:cs typeface="Perpetua"/>
              </a:rPr>
              <a:t>(Vertical </a:t>
            </a:r>
            <a:r>
              <a:rPr sz="1600" dirty="0">
                <a:latin typeface="Perpetua"/>
                <a:cs typeface="Perpetua"/>
              </a:rPr>
              <a:t>= </a:t>
            </a:r>
            <a:r>
              <a:rPr sz="1600" spc="-5" dirty="0">
                <a:latin typeface="Perpetua"/>
                <a:cs typeface="Perpetua"/>
              </a:rPr>
              <a:t>within </a:t>
            </a:r>
            <a:r>
              <a:rPr sz="1600" dirty="0">
                <a:latin typeface="Perpetua"/>
                <a:cs typeface="Perpetua"/>
              </a:rPr>
              <a:t>an </a:t>
            </a:r>
            <a:r>
              <a:rPr sz="1600" spc="-5" dirty="0">
                <a:latin typeface="Perpetua"/>
                <a:cs typeface="Perpetua"/>
              </a:rPr>
              <a:t>instance; </a:t>
            </a:r>
            <a:r>
              <a:rPr sz="1600" dirty="0">
                <a:latin typeface="Perpetua"/>
                <a:cs typeface="Perpetua"/>
              </a:rPr>
              <a:t>horizontal = </a:t>
            </a:r>
            <a:r>
              <a:rPr sz="1600" spc="-5" dirty="0">
                <a:latin typeface="Perpetua"/>
                <a:cs typeface="Perpetua"/>
              </a:rPr>
              <a:t>across</a:t>
            </a:r>
            <a:r>
              <a:rPr sz="1600" spc="-30" dirty="0">
                <a:latin typeface="Perpetua"/>
                <a:cs typeface="Perpetua"/>
              </a:rPr>
              <a:t> </a:t>
            </a:r>
            <a:r>
              <a:rPr sz="1600" spc="-5" dirty="0">
                <a:latin typeface="Perpetua"/>
                <a:cs typeface="Perpetua"/>
              </a:rPr>
              <a:t>instances)</a:t>
            </a:r>
            <a:endParaRPr sz="160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480504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Scale </a:t>
            </a:r>
            <a:r>
              <a:rPr spc="-10" dirty="0"/>
              <a:t>Up </a:t>
            </a:r>
            <a:r>
              <a:rPr spc="-5" dirty="0"/>
              <a:t>vs. Scale</a:t>
            </a:r>
            <a:r>
              <a:rPr spc="-40" dirty="0"/>
              <a:t> </a:t>
            </a:r>
            <a:r>
              <a:rPr spc="-5" dirty="0"/>
              <a:t>Out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3139" y="1404620"/>
            <a:ext cx="7508875" cy="4950460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285750" marR="97790" indent="-273050">
              <a:lnSpc>
                <a:spcPct val="78900"/>
              </a:lnSpc>
              <a:spcBef>
                <a:spcPts val="555"/>
              </a:spcBef>
              <a:buClr>
                <a:srgbClr val="D34817"/>
              </a:buClr>
              <a:buSzPct val="8333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1800" b="1" spc="-20" dirty="0">
                <a:latin typeface="Perpetua"/>
                <a:cs typeface="Perpetua"/>
              </a:rPr>
              <a:t>Vertical </a:t>
            </a:r>
            <a:r>
              <a:rPr sz="1800" b="1" dirty="0">
                <a:latin typeface="Perpetua"/>
                <a:cs typeface="Perpetua"/>
              </a:rPr>
              <a:t>Scaling (Scale-up): </a:t>
            </a:r>
            <a:r>
              <a:rPr sz="1800" spc="-10" dirty="0">
                <a:latin typeface="Perpetua"/>
                <a:cs typeface="Perpetua"/>
              </a:rPr>
              <a:t>Generally </a:t>
            </a:r>
            <a:r>
              <a:rPr sz="1800" spc="-5" dirty="0">
                <a:latin typeface="Perpetua"/>
                <a:cs typeface="Perpetua"/>
              </a:rPr>
              <a:t>refers to adding more </a:t>
            </a:r>
            <a:r>
              <a:rPr sz="1800" dirty="0">
                <a:latin typeface="Perpetua"/>
                <a:cs typeface="Perpetua"/>
              </a:rPr>
              <a:t>processors and </a:t>
            </a:r>
            <a:r>
              <a:rPr sz="1800" spc="-5" dirty="0">
                <a:latin typeface="Perpetua"/>
                <a:cs typeface="Perpetua"/>
              </a:rPr>
              <a:t>RAM,  buying </a:t>
            </a:r>
            <a:r>
              <a:rPr sz="1800" dirty="0">
                <a:latin typeface="Perpetua"/>
                <a:cs typeface="Perpetua"/>
              </a:rPr>
              <a:t>a </a:t>
            </a:r>
            <a:r>
              <a:rPr sz="1800" spc="-5" dirty="0">
                <a:latin typeface="Perpetua"/>
                <a:cs typeface="Perpetua"/>
              </a:rPr>
              <a:t>more </a:t>
            </a:r>
            <a:r>
              <a:rPr sz="1800" spc="-10" dirty="0">
                <a:latin typeface="Perpetua"/>
                <a:cs typeface="Perpetua"/>
              </a:rPr>
              <a:t>expensive </a:t>
            </a:r>
            <a:r>
              <a:rPr sz="1800" dirty="0">
                <a:latin typeface="Perpetua"/>
                <a:cs typeface="Perpetua"/>
              </a:rPr>
              <a:t>and </a:t>
            </a:r>
            <a:r>
              <a:rPr sz="1800" spc="-10" dirty="0">
                <a:latin typeface="Perpetua"/>
                <a:cs typeface="Perpetua"/>
              </a:rPr>
              <a:t>robust</a:t>
            </a:r>
            <a:r>
              <a:rPr sz="1800" spc="-20" dirty="0">
                <a:latin typeface="Perpetua"/>
                <a:cs typeface="Perpetua"/>
              </a:rPr>
              <a:t> </a:t>
            </a:r>
            <a:r>
              <a:rPr sz="1800" spc="-25" dirty="0">
                <a:latin typeface="Perpetua"/>
                <a:cs typeface="Perpetua"/>
              </a:rPr>
              <a:t>server.</a:t>
            </a:r>
            <a:endParaRPr sz="1800">
              <a:latin typeface="Perpetua"/>
              <a:cs typeface="Perpetua"/>
            </a:endParaRPr>
          </a:p>
          <a:p>
            <a:pPr marL="560705" lvl="1" indent="-229235">
              <a:lnSpc>
                <a:spcPct val="100000"/>
              </a:lnSpc>
              <a:spcBef>
                <a:spcPts val="25"/>
              </a:spcBef>
              <a:buClr>
                <a:srgbClr val="9B2D1F"/>
              </a:buClr>
              <a:buSzPct val="82352"/>
              <a:buFont typeface="Wingdings 2"/>
              <a:buChar char=""/>
              <a:tabLst>
                <a:tab pos="560070" algn="l"/>
                <a:tab pos="560705" algn="l"/>
              </a:tabLst>
            </a:pPr>
            <a:r>
              <a:rPr sz="1700" b="1" spc="-5" dirty="0">
                <a:latin typeface="Perpetua"/>
                <a:cs typeface="Perpetua"/>
              </a:rPr>
              <a:t>Pros</a:t>
            </a:r>
            <a:endParaRPr sz="17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6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5" dirty="0">
                <a:latin typeface="Perpetua"/>
                <a:cs typeface="Perpetua"/>
              </a:rPr>
              <a:t>Less </a:t>
            </a:r>
            <a:r>
              <a:rPr sz="1400" spc="-25" dirty="0">
                <a:latin typeface="Perpetua"/>
                <a:cs typeface="Perpetua"/>
              </a:rPr>
              <a:t>power </a:t>
            </a:r>
            <a:r>
              <a:rPr sz="1400" spc="-5" dirty="0">
                <a:latin typeface="Perpetua"/>
                <a:cs typeface="Perpetua"/>
              </a:rPr>
              <a:t>consumption than </a:t>
            </a:r>
            <a:r>
              <a:rPr sz="1400" dirty="0">
                <a:latin typeface="Perpetua"/>
                <a:cs typeface="Perpetua"/>
              </a:rPr>
              <a:t>running </a:t>
            </a:r>
            <a:r>
              <a:rPr sz="1400" spc="-5" dirty="0">
                <a:latin typeface="Perpetua"/>
                <a:cs typeface="Perpetua"/>
              </a:rPr>
              <a:t>multiple</a:t>
            </a:r>
            <a:r>
              <a:rPr sz="1400" spc="5" dirty="0">
                <a:latin typeface="Perpetua"/>
                <a:cs typeface="Perpetua"/>
              </a:rPr>
              <a:t> servers</a:t>
            </a:r>
            <a:endParaRPr sz="14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12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5" dirty="0">
                <a:latin typeface="Perpetua"/>
                <a:cs typeface="Perpetua"/>
              </a:rPr>
              <a:t>Cooling costs are less than scaling horizontally</a:t>
            </a:r>
            <a:endParaRPr sz="14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25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10" dirty="0">
                <a:latin typeface="Perpetua"/>
                <a:cs typeface="Perpetua"/>
              </a:rPr>
              <a:t>Generally </a:t>
            </a:r>
            <a:r>
              <a:rPr sz="1400" spc="-5" dirty="0">
                <a:latin typeface="Perpetua"/>
                <a:cs typeface="Perpetua"/>
              </a:rPr>
              <a:t>less </a:t>
            </a:r>
            <a:r>
              <a:rPr sz="1400" dirty="0">
                <a:latin typeface="Perpetua"/>
                <a:cs typeface="Perpetua"/>
              </a:rPr>
              <a:t>challenging to</a:t>
            </a:r>
            <a:r>
              <a:rPr sz="1400" spc="-5" dirty="0">
                <a:latin typeface="Perpetua"/>
                <a:cs typeface="Perpetua"/>
              </a:rPr>
              <a:t> implement</a:t>
            </a:r>
            <a:endParaRPr sz="1400">
              <a:latin typeface="Perpetua"/>
              <a:cs typeface="Perpetua"/>
            </a:endParaRPr>
          </a:p>
          <a:p>
            <a:pPr marL="835025" lvl="2" indent="-228600">
              <a:lnSpc>
                <a:spcPts val="1639"/>
              </a:lnSpc>
              <a:spcBef>
                <a:spcPts val="12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5" dirty="0">
                <a:latin typeface="Perpetua"/>
                <a:cs typeface="Perpetua"/>
              </a:rPr>
              <a:t>Less licensing costs</a:t>
            </a:r>
            <a:endParaRPr sz="1400">
              <a:latin typeface="Perpetua"/>
              <a:cs typeface="Perpetua"/>
            </a:endParaRPr>
          </a:p>
          <a:p>
            <a:pPr marL="560705" lvl="1" indent="-229235">
              <a:lnSpc>
                <a:spcPts val="2000"/>
              </a:lnSpc>
              <a:buClr>
                <a:srgbClr val="9B2D1F"/>
              </a:buClr>
              <a:buSzPct val="82352"/>
              <a:buFont typeface="Wingdings 2"/>
              <a:buChar char=""/>
              <a:tabLst>
                <a:tab pos="560070" algn="l"/>
                <a:tab pos="560705" algn="l"/>
              </a:tabLst>
            </a:pPr>
            <a:r>
              <a:rPr sz="1700" b="1" dirty="0">
                <a:latin typeface="Perpetua"/>
                <a:cs typeface="Perpetua"/>
              </a:rPr>
              <a:t>Cons</a:t>
            </a:r>
            <a:endParaRPr sz="17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6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dirty="0">
                <a:latin typeface="Perpetua"/>
                <a:cs typeface="Perpetua"/>
              </a:rPr>
              <a:t>PRICE</a:t>
            </a:r>
            <a:endParaRPr sz="14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12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10" dirty="0">
                <a:latin typeface="Perpetua"/>
                <a:cs typeface="Perpetua"/>
              </a:rPr>
              <a:t>Greater </a:t>
            </a:r>
            <a:r>
              <a:rPr sz="1400" spc="5" dirty="0">
                <a:latin typeface="Perpetua"/>
                <a:cs typeface="Perpetua"/>
              </a:rPr>
              <a:t>risk </a:t>
            </a:r>
            <a:r>
              <a:rPr sz="1400" spc="-5" dirty="0">
                <a:latin typeface="Perpetua"/>
                <a:cs typeface="Perpetua"/>
              </a:rPr>
              <a:t>of </a:t>
            </a:r>
            <a:r>
              <a:rPr sz="1400" spc="-10" dirty="0">
                <a:latin typeface="Perpetua"/>
                <a:cs typeface="Perpetua"/>
              </a:rPr>
              <a:t>hardware </a:t>
            </a:r>
            <a:r>
              <a:rPr sz="1400" spc="-5" dirty="0">
                <a:latin typeface="Perpetua"/>
                <a:cs typeface="Perpetua"/>
              </a:rPr>
              <a:t>failure causing bigger outages</a:t>
            </a:r>
            <a:endParaRPr sz="1400">
              <a:latin typeface="Perpetua"/>
              <a:cs typeface="Perpetua"/>
            </a:endParaRPr>
          </a:p>
          <a:p>
            <a:pPr marL="285750" marR="5080" indent="-273050">
              <a:lnSpc>
                <a:spcPct val="78900"/>
              </a:lnSpc>
              <a:spcBef>
                <a:spcPts val="585"/>
              </a:spcBef>
              <a:buClr>
                <a:srgbClr val="D34817"/>
              </a:buClr>
              <a:buSzPct val="8333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1800" b="1" dirty="0">
                <a:latin typeface="Perpetua"/>
                <a:cs typeface="Perpetua"/>
              </a:rPr>
              <a:t>Horizontal </a:t>
            </a:r>
            <a:r>
              <a:rPr sz="1800" b="1" spc="-5" dirty="0">
                <a:latin typeface="Perpetua"/>
                <a:cs typeface="Perpetua"/>
              </a:rPr>
              <a:t>Scaling (Scale-out): </a:t>
            </a:r>
            <a:r>
              <a:rPr sz="1800" spc="-10" dirty="0">
                <a:latin typeface="Perpetua"/>
                <a:cs typeface="Perpetua"/>
              </a:rPr>
              <a:t>Generally </a:t>
            </a:r>
            <a:r>
              <a:rPr sz="1800" spc="-5" dirty="0">
                <a:latin typeface="Perpetua"/>
                <a:cs typeface="Perpetua"/>
              </a:rPr>
              <a:t>refers to adding more </a:t>
            </a:r>
            <a:r>
              <a:rPr sz="1800" spc="5" dirty="0">
                <a:latin typeface="Perpetua"/>
                <a:cs typeface="Perpetua"/>
              </a:rPr>
              <a:t>servers </a:t>
            </a:r>
            <a:r>
              <a:rPr sz="1800" spc="-5" dirty="0">
                <a:latin typeface="Perpetua"/>
                <a:cs typeface="Perpetua"/>
              </a:rPr>
              <a:t>with less  </a:t>
            </a:r>
            <a:r>
              <a:rPr sz="1800" dirty="0">
                <a:latin typeface="Perpetua"/>
                <a:cs typeface="Perpetua"/>
              </a:rPr>
              <a:t>processors and </a:t>
            </a:r>
            <a:r>
              <a:rPr sz="1800" spc="10" dirty="0">
                <a:latin typeface="Perpetua"/>
                <a:cs typeface="Perpetua"/>
              </a:rPr>
              <a:t>RAM.This </a:t>
            </a:r>
            <a:r>
              <a:rPr sz="1800" dirty="0">
                <a:latin typeface="Perpetua"/>
                <a:cs typeface="Perpetua"/>
              </a:rPr>
              <a:t>is </a:t>
            </a:r>
            <a:r>
              <a:rPr sz="1800" spc="-5" dirty="0">
                <a:latin typeface="Perpetua"/>
                <a:cs typeface="Perpetua"/>
              </a:rPr>
              <a:t>usually </a:t>
            </a:r>
            <a:r>
              <a:rPr sz="1800" dirty="0">
                <a:latin typeface="Perpetua"/>
                <a:cs typeface="Perpetua"/>
              </a:rPr>
              <a:t>cheaper </a:t>
            </a:r>
            <a:r>
              <a:rPr sz="1800" spc="-15" dirty="0">
                <a:latin typeface="Perpetua"/>
                <a:cs typeface="Perpetua"/>
              </a:rPr>
              <a:t>overall </a:t>
            </a:r>
            <a:r>
              <a:rPr sz="1800" dirty="0">
                <a:latin typeface="Perpetua"/>
                <a:cs typeface="Perpetua"/>
              </a:rPr>
              <a:t>and can </a:t>
            </a:r>
            <a:r>
              <a:rPr sz="1800" spc="-10" dirty="0">
                <a:latin typeface="Perpetua"/>
                <a:cs typeface="Perpetua"/>
              </a:rPr>
              <a:t>theoretically </a:t>
            </a:r>
            <a:r>
              <a:rPr sz="1800" dirty="0">
                <a:latin typeface="Perpetua"/>
                <a:cs typeface="Perpetua"/>
              </a:rPr>
              <a:t>scale</a:t>
            </a:r>
            <a:r>
              <a:rPr sz="1800" spc="-5" dirty="0">
                <a:latin typeface="Perpetua"/>
                <a:cs typeface="Perpetua"/>
              </a:rPr>
              <a:t> </a:t>
            </a:r>
            <a:r>
              <a:rPr sz="1800" spc="-10" dirty="0">
                <a:latin typeface="Perpetua"/>
                <a:cs typeface="Perpetua"/>
              </a:rPr>
              <a:t>infinitely</a:t>
            </a:r>
            <a:endParaRPr sz="1800">
              <a:latin typeface="Perpetua"/>
              <a:cs typeface="Perpetua"/>
            </a:endParaRPr>
          </a:p>
          <a:p>
            <a:pPr marL="560705" lvl="1" indent="-229235">
              <a:lnSpc>
                <a:spcPct val="100000"/>
              </a:lnSpc>
              <a:spcBef>
                <a:spcPts val="30"/>
              </a:spcBef>
              <a:buClr>
                <a:srgbClr val="9B2D1F"/>
              </a:buClr>
              <a:buSzPct val="82352"/>
              <a:buFont typeface="Wingdings 2"/>
              <a:buChar char=""/>
              <a:tabLst>
                <a:tab pos="560070" algn="l"/>
                <a:tab pos="560705" algn="l"/>
              </a:tabLst>
            </a:pPr>
            <a:r>
              <a:rPr sz="1700" b="1" spc="-5" dirty="0">
                <a:latin typeface="Perpetua"/>
                <a:cs typeface="Perpetua"/>
              </a:rPr>
              <a:t>Pros</a:t>
            </a:r>
            <a:endParaRPr sz="17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6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dirty="0">
                <a:latin typeface="Perpetua"/>
                <a:cs typeface="Perpetua"/>
              </a:rPr>
              <a:t>Much </a:t>
            </a:r>
            <a:r>
              <a:rPr sz="1400" spc="-5" dirty="0">
                <a:latin typeface="Perpetua"/>
                <a:cs typeface="Perpetua"/>
              </a:rPr>
              <a:t>cheaper than scaling vertically</a:t>
            </a:r>
            <a:endParaRPr sz="14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12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5" dirty="0">
                <a:latin typeface="Perpetua"/>
                <a:cs typeface="Perpetua"/>
              </a:rPr>
              <a:t>Easier </a:t>
            </a:r>
            <a:r>
              <a:rPr sz="1400" dirty="0">
                <a:latin typeface="Perpetua"/>
                <a:cs typeface="Perpetua"/>
              </a:rPr>
              <a:t>to </a:t>
            </a:r>
            <a:r>
              <a:rPr sz="1400" spc="10" dirty="0">
                <a:latin typeface="Perpetua"/>
                <a:cs typeface="Perpetua"/>
              </a:rPr>
              <a:t>run</a:t>
            </a:r>
            <a:r>
              <a:rPr sz="1400" spc="-20" dirty="0">
                <a:latin typeface="Perpetua"/>
                <a:cs typeface="Perpetua"/>
              </a:rPr>
              <a:t> </a:t>
            </a:r>
            <a:r>
              <a:rPr sz="1400" spc="-5" dirty="0">
                <a:latin typeface="Perpetua"/>
                <a:cs typeface="Perpetua"/>
              </a:rPr>
              <a:t>fault-tolerance</a:t>
            </a:r>
            <a:endParaRPr sz="14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2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5" dirty="0">
                <a:latin typeface="Perpetua"/>
                <a:cs typeface="Perpetua"/>
              </a:rPr>
              <a:t>Easy </a:t>
            </a:r>
            <a:r>
              <a:rPr sz="1400" dirty="0">
                <a:latin typeface="Perpetua"/>
                <a:cs typeface="Perpetua"/>
              </a:rPr>
              <a:t>to</a:t>
            </a:r>
            <a:r>
              <a:rPr sz="1400" spc="-10" dirty="0">
                <a:latin typeface="Perpetua"/>
                <a:cs typeface="Perpetua"/>
              </a:rPr>
              <a:t> </a:t>
            </a:r>
            <a:r>
              <a:rPr sz="1400" dirty="0">
                <a:latin typeface="Perpetua"/>
                <a:cs typeface="Perpetua"/>
              </a:rPr>
              <a:t>upgrade</a:t>
            </a:r>
            <a:endParaRPr sz="1400">
              <a:latin typeface="Perpetua"/>
              <a:cs typeface="Perpetua"/>
            </a:endParaRPr>
          </a:p>
          <a:p>
            <a:pPr marL="560705" lvl="1" indent="-229235">
              <a:lnSpc>
                <a:spcPct val="100000"/>
              </a:lnSpc>
              <a:spcBef>
                <a:spcPts val="15"/>
              </a:spcBef>
              <a:buClr>
                <a:srgbClr val="9B2D1F"/>
              </a:buClr>
              <a:buSzPct val="82352"/>
              <a:buFont typeface="Wingdings 2"/>
              <a:buChar char=""/>
              <a:tabLst>
                <a:tab pos="560070" algn="l"/>
                <a:tab pos="560705" algn="l"/>
              </a:tabLst>
            </a:pPr>
            <a:r>
              <a:rPr sz="1700" b="1" dirty="0">
                <a:latin typeface="Perpetua"/>
                <a:cs typeface="Perpetua"/>
              </a:rPr>
              <a:t>Cons</a:t>
            </a:r>
            <a:endParaRPr sz="17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6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5" dirty="0">
                <a:latin typeface="Perpetua"/>
                <a:cs typeface="Perpetua"/>
              </a:rPr>
              <a:t>More licensing</a:t>
            </a:r>
            <a:r>
              <a:rPr sz="1400" spc="-10" dirty="0">
                <a:latin typeface="Perpetua"/>
                <a:cs typeface="Perpetua"/>
              </a:rPr>
              <a:t> fees</a:t>
            </a:r>
            <a:endParaRPr sz="14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25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5" dirty="0">
                <a:latin typeface="Perpetua"/>
                <a:cs typeface="Perpetua"/>
              </a:rPr>
              <a:t>Bigger </a:t>
            </a:r>
            <a:r>
              <a:rPr sz="1400" dirty="0">
                <a:latin typeface="Perpetua"/>
                <a:cs typeface="Perpetua"/>
              </a:rPr>
              <a:t>footprint in </a:t>
            </a:r>
            <a:r>
              <a:rPr sz="1400" spc="-5" dirty="0">
                <a:latin typeface="Perpetua"/>
                <a:cs typeface="Perpetua"/>
              </a:rPr>
              <a:t>the Data</a:t>
            </a:r>
            <a:r>
              <a:rPr sz="1400" spc="-20" dirty="0">
                <a:latin typeface="Perpetua"/>
                <a:cs typeface="Perpetua"/>
              </a:rPr>
              <a:t> </a:t>
            </a:r>
            <a:r>
              <a:rPr sz="1400" spc="-5" dirty="0">
                <a:latin typeface="Perpetua"/>
                <a:cs typeface="Perpetua"/>
              </a:rPr>
              <a:t>Center</a:t>
            </a:r>
            <a:endParaRPr sz="14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12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5" dirty="0">
                <a:latin typeface="Perpetua"/>
                <a:cs typeface="Perpetua"/>
              </a:rPr>
              <a:t>Higher </a:t>
            </a:r>
            <a:r>
              <a:rPr sz="1400" dirty="0">
                <a:latin typeface="Perpetua"/>
                <a:cs typeface="Perpetua"/>
              </a:rPr>
              <a:t>utility </a:t>
            </a:r>
            <a:r>
              <a:rPr sz="1400" spc="-5" dirty="0">
                <a:latin typeface="Perpetua"/>
                <a:cs typeface="Perpetua"/>
              </a:rPr>
              <a:t>cost </a:t>
            </a:r>
            <a:r>
              <a:rPr sz="1400" dirty="0">
                <a:latin typeface="Perpetua"/>
                <a:cs typeface="Perpetua"/>
              </a:rPr>
              <a:t>(Electricity </a:t>
            </a:r>
            <a:r>
              <a:rPr sz="1400" spc="-5" dirty="0">
                <a:latin typeface="Perpetua"/>
                <a:cs typeface="Perpetua"/>
              </a:rPr>
              <a:t>and cooling)</a:t>
            </a:r>
            <a:endParaRPr sz="1400">
              <a:latin typeface="Perpetua"/>
              <a:cs typeface="Perpetua"/>
            </a:endParaRPr>
          </a:p>
          <a:p>
            <a:pPr marL="835025" lvl="2" indent="-228600">
              <a:lnSpc>
                <a:spcPct val="100000"/>
              </a:lnSpc>
              <a:spcBef>
                <a:spcPts val="20"/>
              </a:spcBef>
              <a:buClr>
                <a:srgbClr val="E6B1AB"/>
              </a:buClr>
              <a:buSzPct val="85714"/>
              <a:buFont typeface="Wingdings 2"/>
              <a:buChar char=""/>
              <a:tabLst>
                <a:tab pos="834390" algn="l"/>
                <a:tab pos="835025" algn="l"/>
              </a:tabLst>
            </a:pPr>
            <a:r>
              <a:rPr sz="1400" spc="-15" dirty="0">
                <a:latin typeface="Perpetua"/>
                <a:cs typeface="Perpetua"/>
              </a:rPr>
              <a:t>Possible </a:t>
            </a:r>
            <a:r>
              <a:rPr sz="1400" spc="-10" dirty="0">
                <a:latin typeface="Perpetua"/>
                <a:cs typeface="Perpetua"/>
              </a:rPr>
              <a:t>need </a:t>
            </a:r>
            <a:r>
              <a:rPr sz="1400" spc="-5" dirty="0">
                <a:latin typeface="Perpetua"/>
                <a:cs typeface="Perpetua"/>
              </a:rPr>
              <a:t>for more </a:t>
            </a:r>
            <a:r>
              <a:rPr sz="1400" spc="-10" dirty="0">
                <a:latin typeface="Perpetua"/>
                <a:cs typeface="Perpetua"/>
              </a:rPr>
              <a:t>networking </a:t>
            </a:r>
            <a:r>
              <a:rPr sz="1400" spc="-5" dirty="0">
                <a:latin typeface="Perpetua"/>
                <a:cs typeface="Perpetua"/>
              </a:rPr>
              <a:t>equipment</a:t>
            </a:r>
            <a:r>
              <a:rPr sz="1400" spc="15" dirty="0">
                <a:latin typeface="Perpetua"/>
                <a:cs typeface="Perpetua"/>
              </a:rPr>
              <a:t> </a:t>
            </a:r>
            <a:r>
              <a:rPr sz="1400" spc="-5" dirty="0">
                <a:latin typeface="Perpetua"/>
                <a:cs typeface="Perpetua"/>
              </a:rPr>
              <a:t>(switches/router)</a:t>
            </a:r>
            <a:endParaRPr sz="140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8" y="692403"/>
            <a:ext cx="7007861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5" dirty="0"/>
              <a:t>Spin </a:t>
            </a:r>
            <a:r>
              <a:rPr sz="3200" spc="-10" dirty="0"/>
              <a:t>Up, </a:t>
            </a:r>
            <a:r>
              <a:rPr sz="3200" spc="-5" dirty="0"/>
              <a:t>but </a:t>
            </a:r>
            <a:r>
              <a:rPr sz="3200" dirty="0"/>
              <a:t>First </a:t>
            </a:r>
            <a:r>
              <a:rPr sz="3200" spc="-70" dirty="0"/>
              <a:t>Tear</a:t>
            </a:r>
            <a:r>
              <a:rPr sz="3200" spc="-80" dirty="0"/>
              <a:t> </a:t>
            </a:r>
            <a:r>
              <a:rPr sz="3200" spc="-15" dirty="0"/>
              <a:t>Down</a:t>
            </a:r>
            <a:r>
              <a:rPr lang="en-US" sz="3200" spc="-15" dirty="0"/>
              <a:t>/Change</a:t>
            </a:r>
            <a:endParaRPr sz="3200" spc="-15" dirty="0"/>
          </a:p>
        </p:txBody>
      </p:sp>
      <p:sp>
        <p:nvSpPr>
          <p:cNvPr id="3" name="object 3"/>
          <p:cNvSpPr txBox="1"/>
          <p:nvPr/>
        </p:nvSpPr>
        <p:spPr>
          <a:xfrm>
            <a:off x="993139" y="1415796"/>
            <a:ext cx="7473315" cy="3860672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02870" marR="503555" indent="-228600">
              <a:spcBef>
                <a:spcPts val="465"/>
              </a:spcBef>
              <a:buClr>
                <a:srgbClr val="9B2D1F"/>
              </a:buClr>
              <a:buSzPct val="86666"/>
              <a:buFont typeface="Wingdings 2"/>
              <a:buChar char=""/>
              <a:tabLst>
                <a:tab pos="560705" algn="l"/>
              </a:tabLst>
            </a:pPr>
            <a:r>
              <a:rPr lang="en-US" sz="3000" spc="-10" dirty="0">
                <a:latin typeface="Perpetua"/>
                <a:cs typeface="Perpetua"/>
              </a:rPr>
              <a:t>Before </a:t>
            </a:r>
            <a:r>
              <a:rPr lang="en-US" sz="3000" spc="-5" dirty="0">
                <a:latin typeface="Perpetua"/>
                <a:cs typeface="Perpetua"/>
              </a:rPr>
              <a:t>spinning </a:t>
            </a:r>
            <a:r>
              <a:rPr lang="en-US" sz="3000" dirty="0">
                <a:latin typeface="Perpetua"/>
                <a:cs typeface="Perpetua"/>
              </a:rPr>
              <a:t>up a </a:t>
            </a:r>
            <a:r>
              <a:rPr lang="en-US" sz="3000" spc="-20" dirty="0">
                <a:latin typeface="Perpetua"/>
                <a:cs typeface="Perpetua"/>
              </a:rPr>
              <a:t>new </a:t>
            </a:r>
            <a:r>
              <a:rPr lang="en-US" sz="3000" spc="-5" dirty="0">
                <a:latin typeface="Perpetua"/>
                <a:cs typeface="Perpetua"/>
              </a:rPr>
              <a:t>cloud application </a:t>
            </a:r>
            <a:r>
              <a:rPr lang="en-US" sz="3000" dirty="0">
                <a:latin typeface="Perpetua"/>
                <a:cs typeface="Perpetua"/>
              </a:rPr>
              <a:t>or  service, </a:t>
            </a:r>
            <a:r>
              <a:rPr lang="en-US" sz="3000" spc="-5" dirty="0">
                <a:latin typeface="Perpetua"/>
                <a:cs typeface="Perpetua"/>
              </a:rPr>
              <a:t>cloud </a:t>
            </a:r>
            <a:r>
              <a:rPr lang="en-US" sz="3000" spc="5" dirty="0">
                <a:latin typeface="Perpetua"/>
                <a:cs typeface="Perpetua"/>
              </a:rPr>
              <a:t>managers </a:t>
            </a:r>
            <a:r>
              <a:rPr lang="en-US" sz="3000" spc="-10" dirty="0">
                <a:latin typeface="Perpetua"/>
                <a:cs typeface="Perpetua"/>
              </a:rPr>
              <a:t>typically </a:t>
            </a:r>
            <a:r>
              <a:rPr lang="en-US" sz="3000" spc="-5" dirty="0">
                <a:latin typeface="Perpetua"/>
                <a:cs typeface="Perpetua"/>
              </a:rPr>
              <a:t>tear </a:t>
            </a:r>
            <a:r>
              <a:rPr lang="en-US" sz="3000" spc="-25" dirty="0">
                <a:latin typeface="Perpetua"/>
                <a:cs typeface="Perpetua"/>
              </a:rPr>
              <a:t>down </a:t>
            </a:r>
            <a:r>
              <a:rPr lang="en-US" sz="3000" dirty="0">
                <a:latin typeface="Perpetua"/>
                <a:cs typeface="Perpetua"/>
              </a:rPr>
              <a:t>an  </a:t>
            </a:r>
            <a:r>
              <a:rPr lang="en-US" sz="3000" spc="-5" dirty="0">
                <a:latin typeface="Perpetua"/>
                <a:cs typeface="Perpetua"/>
              </a:rPr>
              <a:t>unused </a:t>
            </a:r>
            <a:r>
              <a:rPr lang="en-US" sz="3000" dirty="0">
                <a:latin typeface="Perpetua"/>
                <a:cs typeface="Perpetua"/>
              </a:rPr>
              <a:t>or </a:t>
            </a:r>
            <a:r>
              <a:rPr lang="en-US" sz="3000" spc="-5" dirty="0">
                <a:latin typeface="Perpetua"/>
                <a:cs typeface="Perpetua"/>
              </a:rPr>
              <a:t>inefficient </a:t>
            </a:r>
            <a:r>
              <a:rPr lang="en-US" sz="3000" spc="5" dirty="0">
                <a:latin typeface="Perpetua"/>
                <a:cs typeface="Perpetua"/>
              </a:rPr>
              <a:t>process</a:t>
            </a:r>
            <a:endParaRPr lang="en-US" sz="3000" dirty="0">
              <a:latin typeface="Perpetua"/>
              <a:cs typeface="Perpetua"/>
            </a:endParaRPr>
          </a:p>
          <a:p>
            <a:pPr marL="102870" marR="263525" indent="-228600">
              <a:spcBef>
                <a:spcPts val="385"/>
              </a:spcBef>
              <a:buClr>
                <a:srgbClr val="9B2D1F"/>
              </a:buClr>
              <a:buSzPct val="86666"/>
              <a:buFont typeface="Wingdings 2"/>
              <a:buChar char=""/>
              <a:tabLst>
                <a:tab pos="560705" algn="l"/>
              </a:tabLst>
            </a:pPr>
            <a:r>
              <a:rPr sz="3000" spc="-5" dirty="0">
                <a:latin typeface="Perpetua"/>
                <a:cs typeface="Perpetua"/>
              </a:rPr>
              <a:t>Designing applications to use the minimum  capacity </a:t>
            </a:r>
            <a:r>
              <a:rPr sz="3000" dirty="0">
                <a:latin typeface="Perpetua"/>
                <a:cs typeface="Perpetua"/>
              </a:rPr>
              <a:t>and </a:t>
            </a:r>
            <a:r>
              <a:rPr sz="3000" spc="-10" dirty="0">
                <a:latin typeface="Perpetua"/>
                <a:cs typeface="Perpetua"/>
              </a:rPr>
              <a:t>ideally </a:t>
            </a:r>
            <a:r>
              <a:rPr sz="3000" spc="-5" dirty="0">
                <a:latin typeface="Perpetua"/>
                <a:cs typeface="Perpetua"/>
              </a:rPr>
              <a:t>to scale </a:t>
            </a:r>
            <a:r>
              <a:rPr sz="3000" dirty="0">
                <a:latin typeface="Perpetua"/>
                <a:cs typeface="Perpetua"/>
              </a:rPr>
              <a:t>out </a:t>
            </a:r>
            <a:r>
              <a:rPr sz="3000" spc="-10" dirty="0">
                <a:latin typeface="Perpetua"/>
                <a:cs typeface="Perpetua"/>
              </a:rPr>
              <a:t>rather </a:t>
            </a:r>
            <a:r>
              <a:rPr sz="3000" spc="-5" dirty="0">
                <a:latin typeface="Perpetua"/>
                <a:cs typeface="Perpetua"/>
              </a:rPr>
              <a:t>than scale  </a:t>
            </a:r>
            <a:r>
              <a:rPr sz="3000" spc="-50" dirty="0">
                <a:latin typeface="Perpetua"/>
                <a:cs typeface="Perpetua"/>
              </a:rPr>
              <a:t>up.</a:t>
            </a:r>
            <a:endParaRPr lang="en-US" sz="3000" dirty="0">
              <a:latin typeface="Perpetua"/>
              <a:cs typeface="Perpetua"/>
            </a:endParaRPr>
          </a:p>
          <a:p>
            <a:pPr marL="102870" marR="263525" indent="-228600">
              <a:spcBef>
                <a:spcPts val="385"/>
              </a:spcBef>
              <a:buClr>
                <a:srgbClr val="9B2D1F"/>
              </a:buClr>
              <a:buSzPct val="86666"/>
              <a:buFont typeface="Wingdings 2"/>
              <a:buChar char=""/>
              <a:tabLst>
                <a:tab pos="560705" algn="l"/>
              </a:tabLst>
            </a:pPr>
            <a:r>
              <a:rPr sz="3200" spc="-35" dirty="0">
                <a:latin typeface="Perpetua"/>
                <a:cs typeface="Perpetua"/>
              </a:rPr>
              <a:t>They/YOU </a:t>
            </a:r>
            <a:r>
              <a:rPr sz="3200" spc="-40" dirty="0">
                <a:latin typeface="Perpetua"/>
                <a:cs typeface="Perpetua"/>
              </a:rPr>
              <a:t>may </a:t>
            </a:r>
            <a:r>
              <a:rPr sz="3200" spc="-15" dirty="0">
                <a:latin typeface="Perpetua"/>
                <a:cs typeface="Perpetua"/>
              </a:rPr>
              <a:t>repeat </a:t>
            </a:r>
            <a:r>
              <a:rPr sz="3200" spc="-5" dirty="0">
                <a:latin typeface="Perpetua"/>
                <a:cs typeface="Perpetua"/>
              </a:rPr>
              <a:t>this </a:t>
            </a:r>
            <a:r>
              <a:rPr sz="3200" spc="-10" dirty="0">
                <a:latin typeface="Perpetua"/>
                <a:cs typeface="Perpetua"/>
              </a:rPr>
              <a:t>process </a:t>
            </a:r>
            <a:r>
              <a:rPr sz="3200" spc="-20" dirty="0">
                <a:latin typeface="Perpetua"/>
                <a:cs typeface="Perpetua"/>
              </a:rPr>
              <a:t>several </a:t>
            </a:r>
            <a:r>
              <a:rPr sz="3200" spc="-5" dirty="0">
                <a:latin typeface="Perpetua"/>
                <a:cs typeface="Perpetua"/>
              </a:rPr>
              <a:t>times  </a:t>
            </a:r>
            <a:r>
              <a:rPr sz="3200" dirty="0">
                <a:latin typeface="Perpetua"/>
                <a:cs typeface="Perpetua"/>
              </a:rPr>
              <a:t>a </a:t>
            </a:r>
            <a:r>
              <a:rPr sz="3200" spc="-40" dirty="0">
                <a:latin typeface="Perpetua"/>
                <a:cs typeface="Perpetua"/>
              </a:rPr>
              <a:t>day</a:t>
            </a:r>
            <a:endParaRPr sz="3200" dirty="0">
              <a:latin typeface="Perpetua"/>
              <a:cs typeface="Perpetu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209" marR="508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Planning </a:t>
            </a:r>
            <a:r>
              <a:rPr dirty="0"/>
              <a:t>VM </a:t>
            </a:r>
            <a:r>
              <a:rPr spc="-5" dirty="0"/>
              <a:t>Capacities </a:t>
            </a:r>
            <a:r>
              <a:rPr spc="-35" dirty="0"/>
              <a:t>for </a:t>
            </a:r>
            <a:r>
              <a:rPr dirty="0"/>
              <a:t>a </a:t>
            </a:r>
            <a:r>
              <a:rPr spc="-5" dirty="0"/>
              <a:t>‘job’  </a:t>
            </a:r>
            <a:r>
              <a:rPr dirty="0"/>
              <a:t>( = </a:t>
            </a:r>
            <a:r>
              <a:rPr spc="-5" dirty="0"/>
              <a:t>User </a:t>
            </a:r>
            <a:r>
              <a:rPr spc="-20" dirty="0"/>
              <a:t>Request </a:t>
            </a:r>
            <a:r>
              <a:rPr spc="-35" dirty="0"/>
              <a:t>for </a:t>
            </a:r>
            <a:r>
              <a:rPr dirty="0"/>
              <a:t>a</a:t>
            </a:r>
            <a:r>
              <a:rPr spc="5" dirty="0"/>
              <a:t> </a:t>
            </a:r>
            <a:r>
              <a:rPr spc="-5" dirty="0"/>
              <a:t>VM)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3139" y="1819148"/>
            <a:ext cx="5940425" cy="1793239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285750" indent="-273050">
              <a:lnSpc>
                <a:spcPct val="100000"/>
              </a:lnSpc>
              <a:spcBef>
                <a:spcPts val="720"/>
              </a:spcBef>
              <a:buClr>
                <a:srgbClr val="D34817"/>
              </a:buClr>
              <a:buSzPct val="8333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400" dirty="0">
                <a:latin typeface="Garamond"/>
                <a:cs typeface="Garamond"/>
              </a:rPr>
              <a:t>one </a:t>
            </a:r>
            <a:r>
              <a:rPr sz="2400" spc="5" dirty="0">
                <a:latin typeface="Garamond"/>
                <a:cs typeface="Garamond"/>
              </a:rPr>
              <a:t>virtual </a:t>
            </a:r>
            <a:r>
              <a:rPr sz="2400" spc="-10" dirty="0">
                <a:latin typeface="Garamond"/>
                <a:cs typeface="Garamond"/>
              </a:rPr>
              <a:t>machine </a:t>
            </a:r>
            <a:r>
              <a:rPr sz="2400" spc="-5" dirty="0">
                <a:latin typeface="Garamond"/>
                <a:cs typeface="Garamond"/>
              </a:rPr>
              <a:t>(VM) </a:t>
            </a:r>
            <a:r>
              <a:rPr sz="2400" dirty="0">
                <a:latin typeface="Garamond"/>
                <a:cs typeface="Garamond"/>
              </a:rPr>
              <a:t>(or </a:t>
            </a:r>
            <a:r>
              <a:rPr sz="2400" spc="-5" dirty="0">
                <a:latin typeface="Garamond"/>
                <a:cs typeface="Garamond"/>
              </a:rPr>
              <a:t>10; </a:t>
            </a:r>
            <a:r>
              <a:rPr sz="2400" dirty="0">
                <a:latin typeface="Garamond"/>
                <a:cs typeface="Garamond"/>
              </a:rPr>
              <a:t>or </a:t>
            </a:r>
            <a:r>
              <a:rPr sz="2400" spc="-5" dirty="0">
                <a:latin typeface="Garamond"/>
                <a:cs typeface="Garamond"/>
              </a:rPr>
              <a:t>100;</a:t>
            </a:r>
            <a:r>
              <a:rPr sz="2400" spc="-25" dirty="0">
                <a:latin typeface="Garamond"/>
                <a:cs typeface="Garamond"/>
              </a:rPr>
              <a:t> or..)</a:t>
            </a:r>
            <a:endParaRPr sz="2400">
              <a:latin typeface="Garamond"/>
              <a:cs typeface="Garamond"/>
            </a:endParaRPr>
          </a:p>
          <a:p>
            <a:pPr marL="285750" indent="-273050">
              <a:lnSpc>
                <a:spcPct val="100000"/>
              </a:lnSpc>
              <a:spcBef>
                <a:spcPts val="625"/>
              </a:spcBef>
              <a:buClr>
                <a:srgbClr val="D34817"/>
              </a:buClr>
              <a:buSzPct val="8333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400" dirty="0">
                <a:latin typeface="Garamond"/>
                <a:cs typeface="Garamond"/>
              </a:rPr>
              <a:t>with </a:t>
            </a:r>
            <a:r>
              <a:rPr sz="2400" spc="-10" dirty="0">
                <a:latin typeface="Garamond"/>
                <a:cs typeface="Garamond"/>
              </a:rPr>
              <a:t>fixed </a:t>
            </a:r>
            <a:r>
              <a:rPr sz="2400" spc="-5" dirty="0">
                <a:latin typeface="Garamond"/>
                <a:cs typeface="Garamond"/>
              </a:rPr>
              <a:t>size </a:t>
            </a:r>
            <a:r>
              <a:rPr sz="2400" dirty="0">
                <a:latin typeface="Garamond"/>
                <a:cs typeface="Garamond"/>
              </a:rPr>
              <a:t>CPU </a:t>
            </a:r>
            <a:r>
              <a:rPr sz="2400" spc="-5" dirty="0">
                <a:latin typeface="Garamond"/>
                <a:cs typeface="Garamond"/>
              </a:rPr>
              <a:t>cores </a:t>
            </a:r>
            <a:r>
              <a:rPr sz="2400" spc="-10" dirty="0">
                <a:latin typeface="Garamond"/>
                <a:cs typeface="Garamond"/>
              </a:rPr>
              <a:t>(may </a:t>
            </a:r>
            <a:r>
              <a:rPr sz="2400" dirty="0">
                <a:latin typeface="Garamond"/>
                <a:cs typeface="Garamond"/>
              </a:rPr>
              <a:t>add CPU</a:t>
            </a:r>
            <a:r>
              <a:rPr sz="2400" spc="-35" dirty="0">
                <a:latin typeface="Garamond"/>
                <a:cs typeface="Garamond"/>
              </a:rPr>
              <a:t> </a:t>
            </a:r>
            <a:r>
              <a:rPr sz="2400" spc="-5" dirty="0">
                <a:latin typeface="Garamond"/>
                <a:cs typeface="Garamond"/>
              </a:rPr>
              <a:t>cores)</a:t>
            </a:r>
            <a:endParaRPr sz="2400">
              <a:latin typeface="Garamond"/>
              <a:cs typeface="Garamond"/>
            </a:endParaRPr>
          </a:p>
          <a:p>
            <a:pPr marL="285750" indent="-273050">
              <a:lnSpc>
                <a:spcPct val="100000"/>
              </a:lnSpc>
              <a:spcBef>
                <a:spcPts val="530"/>
              </a:spcBef>
              <a:buClr>
                <a:srgbClr val="D34817"/>
              </a:buClr>
              <a:buSzPct val="8333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400" dirty="0">
                <a:latin typeface="Garamond"/>
                <a:cs typeface="Garamond"/>
              </a:rPr>
              <a:t>RAM </a:t>
            </a:r>
            <a:r>
              <a:rPr sz="2400" spc="-10" dirty="0">
                <a:latin typeface="Garamond"/>
                <a:cs typeface="Garamond"/>
              </a:rPr>
              <a:t>(may </a:t>
            </a:r>
            <a:r>
              <a:rPr sz="2400" dirty="0">
                <a:latin typeface="Garamond"/>
                <a:cs typeface="Garamond"/>
              </a:rPr>
              <a:t>vary)</a:t>
            </a:r>
            <a:endParaRPr sz="2400">
              <a:latin typeface="Garamond"/>
              <a:cs typeface="Garamond"/>
            </a:endParaRPr>
          </a:p>
          <a:p>
            <a:pPr marL="285750" indent="-273050">
              <a:lnSpc>
                <a:spcPct val="100000"/>
              </a:lnSpc>
              <a:spcBef>
                <a:spcPts val="625"/>
              </a:spcBef>
              <a:buClr>
                <a:srgbClr val="D34817"/>
              </a:buClr>
              <a:buSzPct val="8333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400" spc="-5" dirty="0">
                <a:latin typeface="Garamond"/>
                <a:cs typeface="Garamond"/>
              </a:rPr>
              <a:t>disk </a:t>
            </a:r>
            <a:r>
              <a:rPr sz="2400" dirty="0">
                <a:latin typeface="Garamond"/>
                <a:cs typeface="Garamond"/>
              </a:rPr>
              <a:t>capacity </a:t>
            </a:r>
            <a:r>
              <a:rPr sz="2400" spc="-10" dirty="0">
                <a:latin typeface="Garamond"/>
                <a:cs typeface="Garamond"/>
              </a:rPr>
              <a:t>(may </a:t>
            </a:r>
            <a:r>
              <a:rPr sz="2400" dirty="0">
                <a:latin typeface="Garamond"/>
                <a:cs typeface="Garamond"/>
              </a:rPr>
              <a:t>vary)</a:t>
            </a:r>
            <a:endParaRPr sz="2400">
              <a:latin typeface="Garamond"/>
              <a:cs typeface="Garamo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3139" y="692403"/>
            <a:ext cx="439293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VM </a:t>
            </a:r>
            <a:r>
              <a:rPr spc="-20" dirty="0"/>
              <a:t>Provisioning</a:t>
            </a:r>
            <a:r>
              <a:rPr spc="-80" dirty="0"/>
              <a:t> </a:t>
            </a:r>
            <a:r>
              <a:rPr spc="-95" dirty="0"/>
              <a:t>101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3139" y="1456435"/>
            <a:ext cx="7515859" cy="31070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5750" marR="5080" indent="-273050">
              <a:lnSpc>
                <a:spcPct val="100000"/>
              </a:lnSpc>
              <a:spcBef>
                <a:spcPts val="100"/>
              </a:spcBef>
              <a:buClr>
                <a:srgbClr val="D34817"/>
              </a:buClr>
              <a:buSzPct val="8333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400" dirty="0">
                <a:latin typeface="Garamond"/>
                <a:cs typeface="Garamond"/>
              </a:rPr>
              <a:t>If a </a:t>
            </a:r>
            <a:r>
              <a:rPr sz="2400" spc="-5" dirty="0">
                <a:latin typeface="Garamond"/>
                <a:cs typeface="Garamond"/>
              </a:rPr>
              <a:t>request </a:t>
            </a:r>
            <a:r>
              <a:rPr sz="2400" dirty="0">
                <a:latin typeface="Garamond"/>
                <a:cs typeface="Garamond"/>
              </a:rPr>
              <a:t>is accepted, it </a:t>
            </a:r>
            <a:r>
              <a:rPr sz="2400" spc="15" dirty="0">
                <a:latin typeface="Garamond"/>
                <a:cs typeface="Garamond"/>
              </a:rPr>
              <a:t>goes </a:t>
            </a:r>
            <a:r>
              <a:rPr sz="2400" dirty="0">
                <a:latin typeface="Garamond"/>
                <a:cs typeface="Garamond"/>
              </a:rPr>
              <a:t>to a </a:t>
            </a:r>
            <a:r>
              <a:rPr sz="2400" spc="-5" dirty="0">
                <a:latin typeface="Garamond"/>
                <a:cs typeface="Garamond"/>
              </a:rPr>
              <a:t>specific </a:t>
            </a:r>
            <a:r>
              <a:rPr sz="2400" spc="-10" dirty="0">
                <a:latin typeface="Garamond"/>
                <a:cs typeface="Garamond"/>
              </a:rPr>
              <a:t>physical machine  </a:t>
            </a:r>
            <a:r>
              <a:rPr sz="2400" spc="-5" dirty="0">
                <a:latin typeface="Garamond"/>
                <a:cs typeface="Garamond"/>
              </a:rPr>
              <a:t>(PM) </a:t>
            </a:r>
            <a:r>
              <a:rPr sz="2400" dirty="0">
                <a:latin typeface="Garamond"/>
                <a:cs typeface="Garamond"/>
              </a:rPr>
              <a:t>for </a:t>
            </a:r>
            <a:r>
              <a:rPr sz="2400" spc="-5" dirty="0">
                <a:latin typeface="Garamond"/>
                <a:cs typeface="Garamond"/>
              </a:rPr>
              <a:t>VM</a:t>
            </a:r>
            <a:r>
              <a:rPr sz="2400" spc="-10" dirty="0">
                <a:latin typeface="Garamond"/>
                <a:cs typeface="Garamond"/>
              </a:rPr>
              <a:t> </a:t>
            </a:r>
            <a:r>
              <a:rPr sz="2400" spc="-5" dirty="0">
                <a:latin typeface="Garamond"/>
                <a:cs typeface="Garamond"/>
              </a:rPr>
              <a:t>provisioning</a:t>
            </a:r>
            <a:endParaRPr sz="2400">
              <a:latin typeface="Garamond"/>
              <a:cs typeface="Garamond"/>
            </a:endParaRPr>
          </a:p>
          <a:p>
            <a:pPr marL="560705" lvl="1" indent="-229235">
              <a:lnSpc>
                <a:spcPct val="100000"/>
              </a:lnSpc>
              <a:spcBef>
                <a:spcPts val="420"/>
              </a:spcBef>
              <a:buClr>
                <a:srgbClr val="9B2D1F"/>
              </a:buClr>
              <a:buSzPct val="85714"/>
              <a:buFont typeface="Wingdings 2"/>
              <a:buChar char=""/>
              <a:tabLst>
                <a:tab pos="560705" algn="l"/>
              </a:tabLst>
            </a:pPr>
            <a:r>
              <a:rPr sz="2100" spc="-5" dirty="0">
                <a:latin typeface="Garamond"/>
                <a:cs typeface="Garamond"/>
              </a:rPr>
              <a:t>In public cloud, that </a:t>
            </a:r>
            <a:r>
              <a:rPr sz="2100" dirty="0">
                <a:latin typeface="Garamond"/>
                <a:cs typeface="Garamond"/>
              </a:rPr>
              <a:t>PM </a:t>
            </a:r>
            <a:r>
              <a:rPr sz="2100" spc="-5" dirty="0">
                <a:latin typeface="Garamond"/>
                <a:cs typeface="Garamond"/>
              </a:rPr>
              <a:t>is unknown </a:t>
            </a:r>
            <a:r>
              <a:rPr sz="2100" dirty="0">
                <a:latin typeface="Garamond"/>
                <a:cs typeface="Garamond"/>
              </a:rPr>
              <a:t>to</a:t>
            </a:r>
            <a:r>
              <a:rPr sz="2100" spc="10" dirty="0">
                <a:latin typeface="Garamond"/>
                <a:cs typeface="Garamond"/>
              </a:rPr>
              <a:t> </a:t>
            </a:r>
            <a:r>
              <a:rPr sz="2100" spc="-5" dirty="0">
                <a:latin typeface="Garamond"/>
                <a:cs typeface="Garamond"/>
              </a:rPr>
              <a:t>user</a:t>
            </a:r>
            <a:endParaRPr sz="2100">
              <a:latin typeface="Garamond"/>
              <a:cs typeface="Garamond"/>
            </a:endParaRPr>
          </a:p>
          <a:p>
            <a:pPr marL="560705" lvl="1" indent="-229235">
              <a:lnSpc>
                <a:spcPct val="100000"/>
              </a:lnSpc>
              <a:spcBef>
                <a:spcPts val="380"/>
              </a:spcBef>
              <a:buClr>
                <a:srgbClr val="9B2D1F"/>
              </a:buClr>
              <a:buSzPct val="85714"/>
              <a:buFont typeface="Wingdings 2"/>
              <a:buChar char=""/>
              <a:tabLst>
                <a:tab pos="560705" algn="l"/>
              </a:tabLst>
            </a:pPr>
            <a:r>
              <a:rPr sz="2100" spc="-5" dirty="0">
                <a:latin typeface="Garamond"/>
                <a:cs typeface="Garamond"/>
              </a:rPr>
              <a:t>In </a:t>
            </a:r>
            <a:r>
              <a:rPr sz="2100" spc="-15" dirty="0">
                <a:latin typeface="Garamond"/>
                <a:cs typeface="Garamond"/>
              </a:rPr>
              <a:t>private,</a:t>
            </a:r>
            <a:r>
              <a:rPr sz="2100" dirty="0">
                <a:latin typeface="Garamond"/>
                <a:cs typeface="Garamond"/>
              </a:rPr>
              <a:t> </a:t>
            </a:r>
            <a:r>
              <a:rPr sz="2100" spc="-5" dirty="0">
                <a:latin typeface="Garamond"/>
                <a:cs typeface="Garamond"/>
              </a:rPr>
              <a:t>known</a:t>
            </a:r>
            <a:endParaRPr sz="2100">
              <a:latin typeface="Garamond"/>
              <a:cs typeface="Garamond"/>
            </a:endParaRPr>
          </a:p>
          <a:p>
            <a:pPr marL="560705" lvl="1" indent="-229235">
              <a:lnSpc>
                <a:spcPct val="100000"/>
              </a:lnSpc>
              <a:spcBef>
                <a:spcPts val="385"/>
              </a:spcBef>
              <a:buClr>
                <a:srgbClr val="9B2D1F"/>
              </a:buClr>
              <a:buSzPct val="85714"/>
              <a:buFont typeface="Wingdings 2"/>
              <a:buChar char=""/>
              <a:tabLst>
                <a:tab pos="560705" algn="l"/>
              </a:tabLst>
            </a:pPr>
            <a:r>
              <a:rPr sz="2100" spc="-5" dirty="0">
                <a:latin typeface="Garamond"/>
                <a:cs typeface="Garamond"/>
              </a:rPr>
              <a:t>In </a:t>
            </a:r>
            <a:r>
              <a:rPr sz="2100" spc="-10" dirty="0">
                <a:latin typeface="Garamond"/>
                <a:cs typeface="Garamond"/>
              </a:rPr>
              <a:t>hybrid…maybe/maybe</a:t>
            </a:r>
            <a:r>
              <a:rPr sz="2100" dirty="0">
                <a:latin typeface="Garamond"/>
                <a:cs typeface="Garamond"/>
              </a:rPr>
              <a:t> not</a:t>
            </a:r>
            <a:endParaRPr sz="2100">
              <a:latin typeface="Garamond"/>
              <a:cs typeface="Garamond"/>
            </a:endParaRPr>
          </a:p>
          <a:p>
            <a:pPr lvl="1">
              <a:lnSpc>
                <a:spcPct val="100000"/>
              </a:lnSpc>
              <a:buClr>
                <a:srgbClr val="9B2D1F"/>
              </a:buClr>
              <a:buFont typeface="Wingdings 2"/>
              <a:buChar char=""/>
            </a:pPr>
            <a:endParaRPr sz="2300">
              <a:latin typeface="Garamond"/>
              <a:cs typeface="Garamond"/>
            </a:endParaRPr>
          </a:p>
          <a:p>
            <a:pPr marL="285750" marR="695325" indent="-273050">
              <a:lnSpc>
                <a:spcPts val="2780"/>
              </a:lnSpc>
              <a:spcBef>
                <a:spcPts val="1680"/>
              </a:spcBef>
              <a:buClr>
                <a:srgbClr val="D34817"/>
              </a:buClr>
              <a:buSzPct val="83333"/>
              <a:buFont typeface="Wingdings 2"/>
              <a:buChar char=""/>
              <a:tabLst>
                <a:tab pos="285115" algn="l"/>
                <a:tab pos="285750" algn="l"/>
              </a:tabLst>
            </a:pPr>
            <a:r>
              <a:rPr sz="2400" spc="-5" dirty="0">
                <a:latin typeface="Garamond"/>
                <a:cs typeface="Garamond"/>
              </a:rPr>
              <a:t>After </a:t>
            </a:r>
            <a:r>
              <a:rPr sz="2400" spc="5" dirty="0">
                <a:latin typeface="Garamond"/>
                <a:cs typeface="Garamond"/>
              </a:rPr>
              <a:t>getting </a:t>
            </a:r>
            <a:r>
              <a:rPr sz="2400" dirty="0">
                <a:latin typeface="Garamond"/>
                <a:cs typeface="Garamond"/>
              </a:rPr>
              <a:t>the </a:t>
            </a:r>
            <a:r>
              <a:rPr sz="2400" spc="-5" dirty="0">
                <a:latin typeface="Garamond"/>
                <a:cs typeface="Garamond"/>
              </a:rPr>
              <a:t>VM, </a:t>
            </a:r>
            <a:r>
              <a:rPr sz="2400" dirty="0">
                <a:latin typeface="Garamond"/>
                <a:cs typeface="Garamond"/>
              </a:rPr>
              <a:t>the </a:t>
            </a:r>
            <a:r>
              <a:rPr sz="2400" spc="-5" dirty="0">
                <a:latin typeface="Garamond"/>
                <a:cs typeface="Garamond"/>
              </a:rPr>
              <a:t>request </a:t>
            </a:r>
            <a:r>
              <a:rPr sz="2400" spc="15" dirty="0">
                <a:latin typeface="Garamond"/>
                <a:cs typeface="Garamond"/>
              </a:rPr>
              <a:t>runs </a:t>
            </a:r>
            <a:r>
              <a:rPr sz="2400" dirty="0">
                <a:latin typeface="Garamond"/>
                <a:cs typeface="Garamond"/>
              </a:rPr>
              <a:t>in the </a:t>
            </a:r>
            <a:r>
              <a:rPr sz="2400" spc="-5" dirty="0">
                <a:latin typeface="Garamond"/>
                <a:cs typeface="Garamond"/>
              </a:rPr>
              <a:t>cloud </a:t>
            </a:r>
            <a:r>
              <a:rPr sz="2400" dirty="0">
                <a:latin typeface="Garamond"/>
                <a:cs typeface="Garamond"/>
              </a:rPr>
              <a:t>and  </a:t>
            </a:r>
            <a:r>
              <a:rPr sz="2400" spc="-5" dirty="0">
                <a:latin typeface="Garamond"/>
                <a:cs typeface="Garamond"/>
              </a:rPr>
              <a:t>releases </a:t>
            </a:r>
            <a:r>
              <a:rPr sz="2400" dirty="0">
                <a:latin typeface="Garamond"/>
                <a:cs typeface="Garamond"/>
              </a:rPr>
              <a:t>the </a:t>
            </a:r>
            <a:r>
              <a:rPr sz="2400" spc="-5" dirty="0">
                <a:latin typeface="Garamond"/>
                <a:cs typeface="Garamond"/>
              </a:rPr>
              <a:t>VM </a:t>
            </a:r>
            <a:r>
              <a:rPr sz="2400" dirty="0">
                <a:latin typeface="Garamond"/>
                <a:cs typeface="Garamond"/>
              </a:rPr>
              <a:t>when it</a:t>
            </a:r>
            <a:r>
              <a:rPr sz="2400" spc="-5" dirty="0">
                <a:latin typeface="Garamond"/>
                <a:cs typeface="Garamond"/>
              </a:rPr>
              <a:t> finishes</a:t>
            </a:r>
            <a:endParaRPr sz="2400">
              <a:latin typeface="Garamond"/>
              <a:cs typeface="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</TotalTime>
  <Words>1322</Words>
  <Application>Microsoft Macintosh PowerPoint</Application>
  <PresentationFormat>On-screen Show (4:3)</PresentationFormat>
  <Paragraphs>154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Calibri</vt:lpstr>
      <vt:lpstr>Franklin Gothic Book</vt:lpstr>
      <vt:lpstr>Garamond</vt:lpstr>
      <vt:lpstr>Perpetua</vt:lpstr>
      <vt:lpstr>Times New Roman</vt:lpstr>
      <vt:lpstr>Wingdings 2</vt:lpstr>
      <vt:lpstr>Office Theme</vt:lpstr>
      <vt:lpstr>Cloud Capacity</vt:lpstr>
      <vt:lpstr>Optimizing a Dynamic System</vt:lpstr>
      <vt:lpstr>Capacity Planning in Private Clouds</vt:lpstr>
      <vt:lpstr>PowerPoint Presentation</vt:lpstr>
      <vt:lpstr>Cloud Capacity Planning 101</vt:lpstr>
      <vt:lpstr>Scale Up vs. Scale Out</vt:lpstr>
      <vt:lpstr>Spin Up, but First Tear Down/Change</vt:lpstr>
      <vt:lpstr>Planning VM Capacities for a ‘job’  ( = User Request for a VM)</vt:lpstr>
      <vt:lpstr>VM Provisioning 101</vt:lpstr>
      <vt:lpstr>Life-cycle of a job inside a IaaS  cloud</vt:lpstr>
      <vt:lpstr>Before Virtual, a Physical Machine</vt:lpstr>
      <vt:lpstr>Resource provisioning decision</vt:lpstr>
      <vt:lpstr>Cloud  Capacity</vt:lpstr>
      <vt:lpstr>Cloud Capacity &amp; Service Qualities Two key quality-of-service measures for IaaS cloud services:</vt:lpstr>
      <vt:lpstr>Capacity Planning in Public, Private  and Hybrid Clouds</vt:lpstr>
      <vt:lpstr>Cloud Costs</vt:lpstr>
      <vt:lpstr>Plotting Capacity Consumption  Trends over Time – Tools like  vCenter Operations</vt:lpstr>
      <vt:lpstr>Cloud Service Providers  Capacity Management</vt:lpstr>
      <vt:lpstr>Virtual Sprawl</vt:lpstr>
      <vt:lpstr>Capacity analytics of VRealize Suite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Inflection Points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Capacity</dc:title>
  <cp:lastModifiedBy>Rutwik Rajendra Ghag</cp:lastModifiedBy>
  <cp:revision>2</cp:revision>
  <dcterms:created xsi:type="dcterms:W3CDTF">2020-03-31T13:50:45Z</dcterms:created>
  <dcterms:modified xsi:type="dcterms:W3CDTF">2021-12-01T00:46:13Z</dcterms:modified>
</cp:coreProperties>
</file>